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15" r:id="rId4"/>
    <p:sldId id="314" r:id="rId5"/>
    <p:sldId id="293" r:id="rId6"/>
    <p:sldId id="317" r:id="rId7"/>
    <p:sldId id="318" r:id="rId8"/>
    <p:sldId id="322" r:id="rId9"/>
    <p:sldId id="323" r:id="rId10"/>
    <p:sldId id="321" r:id="rId11"/>
    <p:sldId id="319" r:id="rId12"/>
    <p:sldId id="277" r:id="rId13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FFCC"/>
    <a:srgbClr val="FFCC99"/>
    <a:srgbClr val="99CC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914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8F5AEF-7511-443F-A613-5DAAD703891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A12F87-D5D5-4821-B4E9-17A3C0B88216}" type="pres">
      <dgm:prSet presAssocID="{558F5AEF-7511-443F-A613-5DAAD70389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E2163EB-F12D-44FC-B7E2-5C887F1C42CB}" type="presOf" srcId="{558F5AEF-7511-443F-A613-5DAAD703891B}" destId="{35A12F87-D5D5-4821-B4E9-17A3C0B88216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8F5AEF-7511-443F-A613-5DAAD703891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A12F87-D5D5-4821-B4E9-17A3C0B88216}" type="pres">
      <dgm:prSet presAssocID="{558F5AEF-7511-443F-A613-5DAAD70389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69D7BF7-A378-4211-ABDB-80AFEC2A4B40}" type="presOf" srcId="{558F5AEF-7511-443F-A613-5DAAD703891B}" destId="{35A12F87-D5D5-4821-B4E9-17A3C0B88216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FB8F2-DD54-43FE-81C4-A8D993C57D5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0ACFFF-4328-4104-B04D-50B4F6B4FA13}">
      <dgm:prSet phldrT="[Texto]"/>
      <dgm:spPr/>
      <dgm:t>
        <a:bodyPr/>
        <a:lstStyle/>
        <a:p>
          <a:r>
            <a:rPr lang="es-AR" b="1" dirty="0" smtClean="0"/>
            <a:t>2011</a:t>
          </a:r>
        </a:p>
        <a:p>
          <a:r>
            <a:rPr lang="es-AR" b="1" dirty="0" smtClean="0"/>
            <a:t>Bicentenario</a:t>
          </a:r>
          <a:endParaRPr lang="en-US" b="1" dirty="0"/>
        </a:p>
      </dgm:t>
    </dgm:pt>
    <dgm:pt modelId="{3ABBC220-9BD8-4E1F-B2CC-0E6ED8191356}" type="parTrans" cxnId="{33AD1B30-E3C2-4A19-BFD9-FA53E0A77F83}">
      <dgm:prSet/>
      <dgm:spPr/>
      <dgm:t>
        <a:bodyPr/>
        <a:lstStyle/>
        <a:p>
          <a:endParaRPr lang="en-US"/>
        </a:p>
      </dgm:t>
    </dgm:pt>
    <dgm:pt modelId="{9713A916-0359-4F39-94B4-81F9BCD51788}" type="sibTrans" cxnId="{33AD1B30-E3C2-4A19-BFD9-FA53E0A77F83}">
      <dgm:prSet/>
      <dgm:spPr/>
      <dgm:t>
        <a:bodyPr/>
        <a:lstStyle/>
        <a:p>
          <a:endParaRPr lang="en-US"/>
        </a:p>
      </dgm:t>
    </dgm:pt>
    <dgm:pt modelId="{82C6A219-2EB1-4F7E-A874-033F7C43B5CB}">
      <dgm:prSet phldrT="[Texto]"/>
      <dgm:spPr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es-AR" dirty="0" smtClean="0"/>
            <a:t>Demanda de diálogo, acuerdo, concertación de agenda para el desarrollo</a:t>
          </a:r>
          <a:endParaRPr lang="en-US" dirty="0"/>
        </a:p>
      </dgm:t>
    </dgm:pt>
    <dgm:pt modelId="{F8F11614-26CF-4351-B564-A5B25C0CAA63}" type="parTrans" cxnId="{E98611D5-DD78-4336-B24A-5CA084EBEF6C}">
      <dgm:prSet/>
      <dgm:spPr/>
      <dgm:t>
        <a:bodyPr/>
        <a:lstStyle/>
        <a:p>
          <a:endParaRPr lang="en-US"/>
        </a:p>
      </dgm:t>
    </dgm:pt>
    <dgm:pt modelId="{48568146-1103-4660-BF60-C4405D3C6C1D}" type="sibTrans" cxnId="{E98611D5-DD78-4336-B24A-5CA084EBEF6C}">
      <dgm:prSet/>
      <dgm:spPr/>
      <dgm:t>
        <a:bodyPr/>
        <a:lstStyle/>
        <a:p>
          <a:endParaRPr lang="en-US"/>
        </a:p>
      </dgm:t>
    </dgm:pt>
    <dgm:pt modelId="{5FB2210F-45C6-4019-B6AE-A739E7F556E0}">
      <dgm:prSet phldrT="[Texto]"/>
      <dgm:spPr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es-AR" dirty="0" smtClean="0"/>
            <a:t>Mirada al futuro: Visión País  de largo plazo</a:t>
          </a:r>
          <a:endParaRPr lang="en-US" dirty="0"/>
        </a:p>
      </dgm:t>
    </dgm:pt>
    <dgm:pt modelId="{D1F8F307-D351-4BD0-BD3B-8EFA10411CD9}" type="parTrans" cxnId="{C0AD111F-35C6-4999-9C1B-D6BD08C47C68}">
      <dgm:prSet/>
      <dgm:spPr/>
      <dgm:t>
        <a:bodyPr/>
        <a:lstStyle/>
        <a:p>
          <a:endParaRPr lang="en-US"/>
        </a:p>
      </dgm:t>
    </dgm:pt>
    <dgm:pt modelId="{0A5ECB45-1E0C-4A2D-952A-60EE12021027}" type="sibTrans" cxnId="{C0AD111F-35C6-4999-9C1B-D6BD08C47C68}">
      <dgm:prSet/>
      <dgm:spPr/>
      <dgm:t>
        <a:bodyPr/>
        <a:lstStyle/>
        <a:p>
          <a:endParaRPr lang="en-US"/>
        </a:p>
      </dgm:t>
    </dgm:pt>
    <dgm:pt modelId="{164B9FED-8373-43AB-B362-C71034A19B21}">
      <dgm:prSet phldrT="[Texto]"/>
      <dgm:spPr/>
      <dgm:t>
        <a:bodyPr/>
        <a:lstStyle/>
        <a:p>
          <a:r>
            <a:rPr lang="es-AR" b="1" dirty="0" smtClean="0"/>
            <a:t>Crecimiento económico</a:t>
          </a:r>
        </a:p>
        <a:p>
          <a:r>
            <a:rPr lang="es-AR" b="1" dirty="0" smtClean="0"/>
            <a:t>Persistencia desigualdades</a:t>
          </a:r>
          <a:endParaRPr lang="en-US" b="1" dirty="0"/>
        </a:p>
      </dgm:t>
    </dgm:pt>
    <dgm:pt modelId="{3AC52697-7B1F-4077-9ACC-6EE269D2CA9A}" type="parTrans" cxnId="{2FBDA131-4E96-4E11-A1B5-68D05162449E}">
      <dgm:prSet/>
      <dgm:spPr/>
      <dgm:t>
        <a:bodyPr/>
        <a:lstStyle/>
        <a:p>
          <a:endParaRPr lang="en-US"/>
        </a:p>
      </dgm:t>
    </dgm:pt>
    <dgm:pt modelId="{7F73B5AD-2AE2-467A-9159-6670D823C215}" type="sibTrans" cxnId="{2FBDA131-4E96-4E11-A1B5-68D05162449E}">
      <dgm:prSet/>
      <dgm:spPr/>
      <dgm:t>
        <a:bodyPr/>
        <a:lstStyle/>
        <a:p>
          <a:endParaRPr lang="en-US"/>
        </a:p>
      </dgm:t>
    </dgm:pt>
    <dgm:pt modelId="{5B45358C-471C-4E99-AFC2-F0DD956184D9}">
      <dgm:prSet phldrT="[Texto]"/>
      <dgm:spPr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r>
            <a:rPr lang="es-AR" dirty="0" smtClean="0"/>
            <a:t>Ha reforzado la reflexión sobre el modelo de desarrollo y la necesidad de su reorientación para una mayor equidad</a:t>
          </a:r>
          <a:endParaRPr lang="en-US" dirty="0"/>
        </a:p>
      </dgm:t>
    </dgm:pt>
    <dgm:pt modelId="{2B1D5852-1C6D-4CAA-A0B5-FC7464484321}" type="parTrans" cxnId="{79DC33C6-DF02-43E6-8208-8C1526605A23}">
      <dgm:prSet/>
      <dgm:spPr/>
      <dgm:t>
        <a:bodyPr/>
        <a:lstStyle/>
        <a:p>
          <a:endParaRPr lang="en-US"/>
        </a:p>
      </dgm:t>
    </dgm:pt>
    <dgm:pt modelId="{B4D6E1B7-AABD-44B0-A73A-0257EAC87F67}" type="sibTrans" cxnId="{79DC33C6-DF02-43E6-8208-8C1526605A23}">
      <dgm:prSet/>
      <dgm:spPr/>
      <dgm:t>
        <a:bodyPr/>
        <a:lstStyle/>
        <a:p>
          <a:endParaRPr lang="en-US"/>
        </a:p>
      </dgm:t>
    </dgm:pt>
    <dgm:pt modelId="{0B6823EE-488E-4F00-9D5E-974E56AE221A}">
      <dgm:prSet phldrT="[Texto]"/>
      <dgm:spPr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endParaRPr lang="en-US" dirty="0"/>
        </a:p>
      </dgm:t>
    </dgm:pt>
    <dgm:pt modelId="{BA8EF4EE-44E0-4EFC-B715-0BAAC778DF63}" type="parTrans" cxnId="{D6FE4219-6CED-4292-8FAF-8F6AB48FFB8F}">
      <dgm:prSet/>
      <dgm:spPr/>
      <dgm:t>
        <a:bodyPr/>
        <a:lstStyle/>
        <a:p>
          <a:endParaRPr lang="en-US"/>
        </a:p>
      </dgm:t>
    </dgm:pt>
    <dgm:pt modelId="{CE0935CF-B57C-4691-9481-B135D7C281D2}" type="sibTrans" cxnId="{D6FE4219-6CED-4292-8FAF-8F6AB48FFB8F}">
      <dgm:prSet/>
      <dgm:spPr/>
      <dgm:t>
        <a:bodyPr/>
        <a:lstStyle/>
        <a:p>
          <a:endParaRPr lang="en-US"/>
        </a:p>
      </dgm:t>
    </dgm:pt>
    <dgm:pt modelId="{49AA30F9-BB6B-4BAF-B126-682131F5B0E9}">
      <dgm:prSet phldrT="[Texto]"/>
      <dgm:spPr>
        <a:ln>
          <a:solidFill>
            <a:schemeClr val="accent1">
              <a:lumMod val="40000"/>
              <a:lumOff val="60000"/>
              <a:alpha val="90000"/>
            </a:schemeClr>
          </a:solidFill>
        </a:ln>
      </dgm:spPr>
      <dgm:t>
        <a:bodyPr/>
        <a:lstStyle/>
        <a:p>
          <a:endParaRPr lang="en-US" dirty="0"/>
        </a:p>
      </dgm:t>
    </dgm:pt>
    <dgm:pt modelId="{B7BD25A0-4C47-4A53-9D92-10D27C3975E8}" type="parTrans" cxnId="{CF460B12-F216-447C-9964-EBFA8BF7BC58}">
      <dgm:prSet/>
      <dgm:spPr/>
      <dgm:t>
        <a:bodyPr/>
        <a:lstStyle/>
        <a:p>
          <a:endParaRPr lang="en-US"/>
        </a:p>
      </dgm:t>
    </dgm:pt>
    <dgm:pt modelId="{4ECBE536-EDC7-46BF-803B-1D9333793FA0}" type="sibTrans" cxnId="{CF460B12-F216-447C-9964-EBFA8BF7BC58}">
      <dgm:prSet/>
      <dgm:spPr/>
      <dgm:t>
        <a:bodyPr/>
        <a:lstStyle/>
        <a:p>
          <a:endParaRPr lang="en-US"/>
        </a:p>
      </dgm:t>
    </dgm:pt>
    <dgm:pt modelId="{4FFD55F3-C783-4732-A674-4B0B214A706C}" type="pres">
      <dgm:prSet presAssocID="{302FB8F2-DD54-43FE-81C4-A8D993C57D5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63055AF-6CAE-432D-9304-2F4E0A80CFDE}" type="pres">
      <dgm:prSet presAssocID="{170ACFFF-4328-4104-B04D-50B4F6B4FA13}" presName="linNode" presStyleCnt="0"/>
      <dgm:spPr/>
    </dgm:pt>
    <dgm:pt modelId="{C9496D44-F03B-438E-B616-0B6478026239}" type="pres">
      <dgm:prSet presAssocID="{170ACFFF-4328-4104-B04D-50B4F6B4FA1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078D61B-7DB1-41C1-B8B7-9FAC7D247B6B}" type="pres">
      <dgm:prSet presAssocID="{170ACFFF-4328-4104-B04D-50B4F6B4FA1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2FC8B-6BD7-41CC-A424-85BB6FF6897C}" type="pres">
      <dgm:prSet presAssocID="{9713A916-0359-4F39-94B4-81F9BCD51788}" presName="spacing" presStyleCnt="0"/>
      <dgm:spPr/>
    </dgm:pt>
    <dgm:pt modelId="{96373988-B0C4-4D83-901D-3555233F367F}" type="pres">
      <dgm:prSet presAssocID="{164B9FED-8373-43AB-B362-C71034A19B21}" presName="linNode" presStyleCnt="0"/>
      <dgm:spPr/>
    </dgm:pt>
    <dgm:pt modelId="{63656FC6-AF52-414B-9ED6-2DE14B9D2BE1}" type="pres">
      <dgm:prSet presAssocID="{164B9FED-8373-43AB-B362-C71034A19B2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F9C3BE-FA8A-4C1B-A032-8F8450465BA6}" type="pres">
      <dgm:prSet presAssocID="{164B9FED-8373-43AB-B362-C71034A19B2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386453-1E9F-4AAA-AF10-F22CB41863FA}" type="presOf" srcId="{170ACFFF-4328-4104-B04D-50B4F6B4FA13}" destId="{C9496D44-F03B-438E-B616-0B6478026239}" srcOrd="0" destOrd="0" presId="urn:microsoft.com/office/officeart/2005/8/layout/vList6"/>
    <dgm:cxn modelId="{79DC33C6-DF02-43E6-8208-8C1526605A23}" srcId="{164B9FED-8373-43AB-B362-C71034A19B21}" destId="{5B45358C-471C-4E99-AFC2-F0DD956184D9}" srcOrd="1" destOrd="0" parTransId="{2B1D5852-1C6D-4CAA-A0B5-FC7464484321}" sibTransId="{B4D6E1B7-AABD-44B0-A73A-0257EAC87F67}"/>
    <dgm:cxn modelId="{E98611D5-DD78-4336-B24A-5CA084EBEF6C}" srcId="{170ACFFF-4328-4104-B04D-50B4F6B4FA13}" destId="{82C6A219-2EB1-4F7E-A874-033F7C43B5CB}" srcOrd="0" destOrd="0" parTransId="{F8F11614-26CF-4351-B564-A5B25C0CAA63}" sibTransId="{48568146-1103-4660-BF60-C4405D3C6C1D}"/>
    <dgm:cxn modelId="{C0AD111F-35C6-4999-9C1B-D6BD08C47C68}" srcId="{170ACFFF-4328-4104-B04D-50B4F6B4FA13}" destId="{5FB2210F-45C6-4019-B6AE-A739E7F556E0}" srcOrd="2" destOrd="0" parTransId="{D1F8F307-D351-4BD0-BD3B-8EFA10411CD9}" sibTransId="{0A5ECB45-1E0C-4A2D-952A-60EE12021027}"/>
    <dgm:cxn modelId="{D6FE4219-6CED-4292-8FAF-8F6AB48FFB8F}" srcId="{170ACFFF-4328-4104-B04D-50B4F6B4FA13}" destId="{0B6823EE-488E-4F00-9D5E-974E56AE221A}" srcOrd="1" destOrd="0" parTransId="{BA8EF4EE-44E0-4EFC-B715-0BAAC778DF63}" sibTransId="{CE0935CF-B57C-4691-9481-B135D7C281D2}"/>
    <dgm:cxn modelId="{BD91002C-FCA7-45A7-99D9-B67EBFD0AA66}" type="presOf" srcId="{5B45358C-471C-4E99-AFC2-F0DD956184D9}" destId="{64F9C3BE-FA8A-4C1B-A032-8F8450465BA6}" srcOrd="0" destOrd="1" presId="urn:microsoft.com/office/officeart/2005/8/layout/vList6"/>
    <dgm:cxn modelId="{AD4449C8-F30D-4CC2-BBF4-63D5B1203643}" type="presOf" srcId="{82C6A219-2EB1-4F7E-A874-033F7C43B5CB}" destId="{3078D61B-7DB1-41C1-B8B7-9FAC7D247B6B}" srcOrd="0" destOrd="0" presId="urn:microsoft.com/office/officeart/2005/8/layout/vList6"/>
    <dgm:cxn modelId="{F8F13FAF-E87E-4E8B-BB00-F17FE889D59E}" type="presOf" srcId="{49AA30F9-BB6B-4BAF-B126-682131F5B0E9}" destId="{64F9C3BE-FA8A-4C1B-A032-8F8450465BA6}" srcOrd="0" destOrd="0" presId="urn:microsoft.com/office/officeart/2005/8/layout/vList6"/>
    <dgm:cxn modelId="{33AD1B30-E3C2-4A19-BFD9-FA53E0A77F83}" srcId="{302FB8F2-DD54-43FE-81C4-A8D993C57D54}" destId="{170ACFFF-4328-4104-B04D-50B4F6B4FA13}" srcOrd="0" destOrd="0" parTransId="{3ABBC220-9BD8-4E1F-B2CC-0E6ED8191356}" sibTransId="{9713A916-0359-4F39-94B4-81F9BCD51788}"/>
    <dgm:cxn modelId="{2FBDA131-4E96-4E11-A1B5-68D05162449E}" srcId="{302FB8F2-DD54-43FE-81C4-A8D993C57D54}" destId="{164B9FED-8373-43AB-B362-C71034A19B21}" srcOrd="1" destOrd="0" parTransId="{3AC52697-7B1F-4077-9ACC-6EE269D2CA9A}" sibTransId="{7F73B5AD-2AE2-467A-9159-6670D823C215}"/>
    <dgm:cxn modelId="{0BB27BA2-C99E-4F11-9C0B-7507F86E39CF}" type="presOf" srcId="{164B9FED-8373-43AB-B362-C71034A19B21}" destId="{63656FC6-AF52-414B-9ED6-2DE14B9D2BE1}" srcOrd="0" destOrd="0" presId="urn:microsoft.com/office/officeart/2005/8/layout/vList6"/>
    <dgm:cxn modelId="{0171E24B-B7C8-4199-AB43-91FBAABECB6E}" type="presOf" srcId="{0B6823EE-488E-4F00-9D5E-974E56AE221A}" destId="{3078D61B-7DB1-41C1-B8B7-9FAC7D247B6B}" srcOrd="0" destOrd="1" presId="urn:microsoft.com/office/officeart/2005/8/layout/vList6"/>
    <dgm:cxn modelId="{413EC159-671B-41D0-B2F5-6122F3902F56}" type="presOf" srcId="{302FB8F2-DD54-43FE-81C4-A8D993C57D54}" destId="{4FFD55F3-C783-4732-A674-4B0B214A706C}" srcOrd="0" destOrd="0" presId="urn:microsoft.com/office/officeart/2005/8/layout/vList6"/>
    <dgm:cxn modelId="{98C6BB13-D1B5-47EF-BE8F-3222BE0FA68F}" type="presOf" srcId="{5FB2210F-45C6-4019-B6AE-A739E7F556E0}" destId="{3078D61B-7DB1-41C1-B8B7-9FAC7D247B6B}" srcOrd="0" destOrd="2" presId="urn:microsoft.com/office/officeart/2005/8/layout/vList6"/>
    <dgm:cxn modelId="{CF460B12-F216-447C-9964-EBFA8BF7BC58}" srcId="{164B9FED-8373-43AB-B362-C71034A19B21}" destId="{49AA30F9-BB6B-4BAF-B126-682131F5B0E9}" srcOrd="0" destOrd="0" parTransId="{B7BD25A0-4C47-4A53-9D92-10D27C3975E8}" sibTransId="{4ECBE536-EDC7-46BF-803B-1D9333793FA0}"/>
    <dgm:cxn modelId="{08B0501F-285E-4D15-939A-654DA37D28FD}" type="presParOf" srcId="{4FFD55F3-C783-4732-A674-4B0B214A706C}" destId="{163055AF-6CAE-432D-9304-2F4E0A80CFDE}" srcOrd="0" destOrd="0" presId="urn:microsoft.com/office/officeart/2005/8/layout/vList6"/>
    <dgm:cxn modelId="{1E333828-C5E9-475D-B776-7F32AE81D292}" type="presParOf" srcId="{163055AF-6CAE-432D-9304-2F4E0A80CFDE}" destId="{C9496D44-F03B-438E-B616-0B6478026239}" srcOrd="0" destOrd="0" presId="urn:microsoft.com/office/officeart/2005/8/layout/vList6"/>
    <dgm:cxn modelId="{B5F83908-8110-43F8-A0A8-38B7E807B25E}" type="presParOf" srcId="{163055AF-6CAE-432D-9304-2F4E0A80CFDE}" destId="{3078D61B-7DB1-41C1-B8B7-9FAC7D247B6B}" srcOrd="1" destOrd="0" presId="urn:microsoft.com/office/officeart/2005/8/layout/vList6"/>
    <dgm:cxn modelId="{C8A17AEE-1725-42AF-B585-C0786A294741}" type="presParOf" srcId="{4FFD55F3-C783-4732-A674-4B0B214A706C}" destId="{8F82FC8B-6BD7-41CC-A424-85BB6FF6897C}" srcOrd="1" destOrd="0" presId="urn:microsoft.com/office/officeart/2005/8/layout/vList6"/>
    <dgm:cxn modelId="{FE1293C7-660C-470A-AA65-8BD179AF1B82}" type="presParOf" srcId="{4FFD55F3-C783-4732-A674-4B0B214A706C}" destId="{96373988-B0C4-4D83-901D-3555233F367F}" srcOrd="2" destOrd="0" presId="urn:microsoft.com/office/officeart/2005/8/layout/vList6"/>
    <dgm:cxn modelId="{18C1F246-2AAD-4176-A50F-A4EE6F511868}" type="presParOf" srcId="{96373988-B0C4-4D83-901D-3555233F367F}" destId="{63656FC6-AF52-414B-9ED6-2DE14B9D2BE1}" srcOrd="0" destOrd="0" presId="urn:microsoft.com/office/officeart/2005/8/layout/vList6"/>
    <dgm:cxn modelId="{915D4424-DFD2-42AD-B581-BDC34B14CD8F}" type="presParOf" srcId="{96373988-B0C4-4D83-901D-3555233F367F}" destId="{64F9C3BE-FA8A-4C1B-A032-8F8450465BA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8F5AEF-7511-443F-A613-5DAAD703891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A12F87-D5D5-4821-B4E9-17A3C0B88216}" type="pres">
      <dgm:prSet presAssocID="{558F5AEF-7511-443F-A613-5DAAD70389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5820637A-B28D-4491-930B-8B8D30262C65}" type="presOf" srcId="{558F5AEF-7511-443F-A613-5DAAD703891B}" destId="{35A12F87-D5D5-4821-B4E9-17A3C0B88216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0EFC49E-A5E0-4555-8F65-8A9CF4659825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</dgm:pt>
    <dgm:pt modelId="{E4543429-2155-4DDB-905C-B4E670F9A90F}">
      <dgm:prSet phldrT="[Texto]" custT="1"/>
      <dgm:spPr>
        <a:solidFill>
          <a:schemeClr val="accent4">
            <a:lumMod val="60000"/>
            <a:lumOff val="40000"/>
            <a:alpha val="50000"/>
          </a:schemeClr>
        </a:solidFill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s-AR" sz="2000" b="1" dirty="0" smtClean="0"/>
            <a:t>Gobernabilidad democrática</a:t>
          </a:r>
          <a:endParaRPr lang="en-US" sz="2000" b="1" dirty="0"/>
        </a:p>
      </dgm:t>
    </dgm:pt>
    <dgm:pt modelId="{286B0D05-77A7-4662-9EFF-A0EA85541C9C}" type="parTrans" cxnId="{CFECF9DE-EF3C-47E0-99BE-5777CC0E836C}">
      <dgm:prSet/>
      <dgm:spPr/>
      <dgm:t>
        <a:bodyPr/>
        <a:lstStyle/>
        <a:p>
          <a:endParaRPr lang="en-US"/>
        </a:p>
      </dgm:t>
    </dgm:pt>
    <dgm:pt modelId="{EE886353-E980-403D-BAF2-A611B8CFF385}" type="sibTrans" cxnId="{CFECF9DE-EF3C-47E0-99BE-5777CC0E836C}">
      <dgm:prSet/>
      <dgm:spPr/>
      <dgm:t>
        <a:bodyPr/>
        <a:lstStyle/>
        <a:p>
          <a:endParaRPr lang="en-US"/>
        </a:p>
      </dgm:t>
    </dgm:pt>
    <dgm:pt modelId="{97EA0325-E1EF-4325-B8AC-454913E7F80B}">
      <dgm:prSet phldrT="[Texto]" custT="1"/>
      <dgm:spPr>
        <a:solidFill>
          <a:schemeClr val="accent1">
            <a:lumMod val="75000"/>
            <a:alpha val="5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pPr algn="ctr"/>
          <a:r>
            <a:rPr lang="es-AR" sz="2000" b="1" dirty="0" smtClean="0"/>
            <a:t>Competitividad</a:t>
          </a:r>
          <a:endParaRPr lang="en-US" sz="2000" b="1" dirty="0"/>
        </a:p>
      </dgm:t>
    </dgm:pt>
    <dgm:pt modelId="{C56639FF-E087-4B61-8019-89EA644E85B8}" type="parTrans" cxnId="{D23B3869-5935-4443-B338-7E502AA9A264}">
      <dgm:prSet/>
      <dgm:spPr/>
      <dgm:t>
        <a:bodyPr/>
        <a:lstStyle/>
        <a:p>
          <a:endParaRPr lang="en-US"/>
        </a:p>
      </dgm:t>
    </dgm:pt>
    <dgm:pt modelId="{2AA3C22A-6F9A-4CB0-96F1-E710F9953D51}" type="sibTrans" cxnId="{D23B3869-5935-4443-B338-7E502AA9A264}">
      <dgm:prSet/>
      <dgm:spPr/>
      <dgm:t>
        <a:bodyPr/>
        <a:lstStyle/>
        <a:p>
          <a:endParaRPr lang="en-US"/>
        </a:p>
      </dgm:t>
    </dgm:pt>
    <dgm:pt modelId="{0544ABFB-C8F8-4563-B769-6AA44F1DDAC4}">
      <dgm:prSet phldrT="[Texto]" custT="1"/>
      <dgm:spPr>
        <a:solidFill>
          <a:schemeClr val="accent2">
            <a:lumMod val="75000"/>
            <a:alpha val="5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es-AR" sz="2000" b="1" dirty="0" smtClean="0"/>
            <a:t>Inclusión social</a:t>
          </a:r>
          <a:endParaRPr lang="en-US" sz="2000" b="1" dirty="0"/>
        </a:p>
      </dgm:t>
    </dgm:pt>
    <dgm:pt modelId="{C5C7B81E-F078-43F5-B988-4365CA084FE5}" type="parTrans" cxnId="{F403423F-E88A-4E48-89B0-EC479041CF1C}">
      <dgm:prSet/>
      <dgm:spPr/>
      <dgm:t>
        <a:bodyPr/>
        <a:lstStyle/>
        <a:p>
          <a:endParaRPr lang="en-US"/>
        </a:p>
      </dgm:t>
    </dgm:pt>
    <dgm:pt modelId="{BD8F4B7C-0A27-4166-9310-72BC925C1216}" type="sibTrans" cxnId="{F403423F-E88A-4E48-89B0-EC479041CF1C}">
      <dgm:prSet/>
      <dgm:spPr/>
      <dgm:t>
        <a:bodyPr/>
        <a:lstStyle/>
        <a:p>
          <a:endParaRPr lang="en-US"/>
        </a:p>
      </dgm:t>
    </dgm:pt>
    <dgm:pt modelId="{A08935C7-50AC-474E-B284-A83B5AA11A24}" type="pres">
      <dgm:prSet presAssocID="{40EFC49E-A5E0-4555-8F65-8A9CF4659825}" presName="compositeShape" presStyleCnt="0">
        <dgm:presLayoutVars>
          <dgm:chMax val="7"/>
          <dgm:dir/>
          <dgm:resizeHandles val="exact"/>
        </dgm:presLayoutVars>
      </dgm:prSet>
      <dgm:spPr/>
    </dgm:pt>
    <dgm:pt modelId="{E5CE1A1E-5CF3-410A-AC40-BC1392D7ACF8}" type="pres">
      <dgm:prSet presAssocID="{E4543429-2155-4DDB-905C-B4E670F9A90F}" presName="circ1" presStyleLbl="vennNode1" presStyleIdx="0" presStyleCnt="3" custScaleX="111047"/>
      <dgm:spPr/>
      <dgm:t>
        <a:bodyPr/>
        <a:lstStyle/>
        <a:p>
          <a:endParaRPr lang="en-US"/>
        </a:p>
      </dgm:t>
    </dgm:pt>
    <dgm:pt modelId="{01352A9C-591E-40A4-B02A-B52C9A9AB254}" type="pres">
      <dgm:prSet presAssocID="{E4543429-2155-4DDB-905C-B4E670F9A90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FF0437-DCDE-4B6D-A975-24D2A420C684}" type="pres">
      <dgm:prSet presAssocID="{97EA0325-E1EF-4325-B8AC-454913E7F80B}" presName="circ2" presStyleLbl="vennNode1" presStyleIdx="1" presStyleCnt="3" custScaleX="116197" custLinFactNeighborX="8828" custLinFactNeighborY="6049"/>
      <dgm:spPr/>
      <dgm:t>
        <a:bodyPr/>
        <a:lstStyle/>
        <a:p>
          <a:endParaRPr lang="en-US"/>
        </a:p>
      </dgm:t>
    </dgm:pt>
    <dgm:pt modelId="{626AE140-F9EE-47C6-9A93-7A39D16E9B26}" type="pres">
      <dgm:prSet presAssocID="{97EA0325-E1EF-4325-B8AC-454913E7F80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8A71D2-3D9B-43BF-9795-F55D977A634A}" type="pres">
      <dgm:prSet presAssocID="{0544ABFB-C8F8-4563-B769-6AA44F1DDAC4}" presName="circ3" presStyleLbl="vennNode1" presStyleIdx="2" presStyleCnt="3" custScaleX="119999" custLinFactNeighborX="-14322" custLinFactNeighborY="6938"/>
      <dgm:spPr/>
      <dgm:t>
        <a:bodyPr/>
        <a:lstStyle/>
        <a:p>
          <a:endParaRPr lang="en-US"/>
        </a:p>
      </dgm:t>
    </dgm:pt>
    <dgm:pt modelId="{8100A2BA-C89C-43FE-B56E-E459F8DAFFB1}" type="pres">
      <dgm:prSet presAssocID="{0544ABFB-C8F8-4563-B769-6AA44F1DDAC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B5BD9ED-FA10-4EC9-9A7D-F957171E6BA8}" type="presOf" srcId="{0544ABFB-C8F8-4563-B769-6AA44F1DDAC4}" destId="{8100A2BA-C89C-43FE-B56E-E459F8DAFFB1}" srcOrd="1" destOrd="0" presId="urn:microsoft.com/office/officeart/2005/8/layout/venn1"/>
    <dgm:cxn modelId="{9AAFCAE8-A5F6-4CD3-BC83-CA3CEADDDB30}" type="presOf" srcId="{E4543429-2155-4DDB-905C-B4E670F9A90F}" destId="{E5CE1A1E-5CF3-410A-AC40-BC1392D7ACF8}" srcOrd="0" destOrd="0" presId="urn:microsoft.com/office/officeart/2005/8/layout/venn1"/>
    <dgm:cxn modelId="{74353AE0-1CD3-4B1F-B2F9-8A4DDF3D1898}" type="presOf" srcId="{E4543429-2155-4DDB-905C-B4E670F9A90F}" destId="{01352A9C-591E-40A4-B02A-B52C9A9AB254}" srcOrd="1" destOrd="0" presId="urn:microsoft.com/office/officeart/2005/8/layout/venn1"/>
    <dgm:cxn modelId="{C69F28C7-A513-4E18-B147-EF9EAFDD32BB}" type="presOf" srcId="{40EFC49E-A5E0-4555-8F65-8A9CF4659825}" destId="{A08935C7-50AC-474E-B284-A83B5AA11A24}" srcOrd="0" destOrd="0" presId="urn:microsoft.com/office/officeart/2005/8/layout/venn1"/>
    <dgm:cxn modelId="{F403423F-E88A-4E48-89B0-EC479041CF1C}" srcId="{40EFC49E-A5E0-4555-8F65-8A9CF4659825}" destId="{0544ABFB-C8F8-4563-B769-6AA44F1DDAC4}" srcOrd="2" destOrd="0" parTransId="{C5C7B81E-F078-43F5-B988-4365CA084FE5}" sibTransId="{BD8F4B7C-0A27-4166-9310-72BC925C1216}"/>
    <dgm:cxn modelId="{2443CCD2-20F7-4333-92C3-EB3DAC20FC9D}" type="presOf" srcId="{97EA0325-E1EF-4325-B8AC-454913E7F80B}" destId="{0DFF0437-DCDE-4B6D-A975-24D2A420C684}" srcOrd="0" destOrd="0" presId="urn:microsoft.com/office/officeart/2005/8/layout/venn1"/>
    <dgm:cxn modelId="{D23B3869-5935-4443-B338-7E502AA9A264}" srcId="{40EFC49E-A5E0-4555-8F65-8A9CF4659825}" destId="{97EA0325-E1EF-4325-B8AC-454913E7F80B}" srcOrd="1" destOrd="0" parTransId="{C56639FF-E087-4B61-8019-89EA644E85B8}" sibTransId="{2AA3C22A-6F9A-4CB0-96F1-E710F9953D51}"/>
    <dgm:cxn modelId="{C0E58691-7886-43AC-8A8D-D6A1B886F203}" type="presOf" srcId="{0544ABFB-C8F8-4563-B769-6AA44F1DDAC4}" destId="{F78A71D2-3D9B-43BF-9795-F55D977A634A}" srcOrd="0" destOrd="0" presId="urn:microsoft.com/office/officeart/2005/8/layout/venn1"/>
    <dgm:cxn modelId="{E0EA1214-9513-4D07-B2FB-1A30A1C36457}" type="presOf" srcId="{97EA0325-E1EF-4325-B8AC-454913E7F80B}" destId="{626AE140-F9EE-47C6-9A93-7A39D16E9B26}" srcOrd="1" destOrd="0" presId="urn:microsoft.com/office/officeart/2005/8/layout/venn1"/>
    <dgm:cxn modelId="{CFECF9DE-EF3C-47E0-99BE-5777CC0E836C}" srcId="{40EFC49E-A5E0-4555-8F65-8A9CF4659825}" destId="{E4543429-2155-4DDB-905C-B4E670F9A90F}" srcOrd="0" destOrd="0" parTransId="{286B0D05-77A7-4662-9EFF-A0EA85541C9C}" sibTransId="{EE886353-E980-403D-BAF2-A611B8CFF385}"/>
    <dgm:cxn modelId="{81867F17-957C-48C8-B813-5948EF018490}" type="presParOf" srcId="{A08935C7-50AC-474E-B284-A83B5AA11A24}" destId="{E5CE1A1E-5CF3-410A-AC40-BC1392D7ACF8}" srcOrd="0" destOrd="0" presId="urn:microsoft.com/office/officeart/2005/8/layout/venn1"/>
    <dgm:cxn modelId="{D67BA586-9BDF-4A7D-B283-F7920D246F92}" type="presParOf" srcId="{A08935C7-50AC-474E-B284-A83B5AA11A24}" destId="{01352A9C-591E-40A4-B02A-B52C9A9AB254}" srcOrd="1" destOrd="0" presId="urn:microsoft.com/office/officeart/2005/8/layout/venn1"/>
    <dgm:cxn modelId="{C6754525-50C2-4343-8D85-DD7B748500F5}" type="presParOf" srcId="{A08935C7-50AC-474E-B284-A83B5AA11A24}" destId="{0DFF0437-DCDE-4B6D-A975-24D2A420C684}" srcOrd="2" destOrd="0" presId="urn:microsoft.com/office/officeart/2005/8/layout/venn1"/>
    <dgm:cxn modelId="{20859274-298F-4B6D-873D-3CB8B2808AA7}" type="presParOf" srcId="{A08935C7-50AC-474E-B284-A83B5AA11A24}" destId="{626AE140-F9EE-47C6-9A93-7A39D16E9B26}" srcOrd="3" destOrd="0" presId="urn:microsoft.com/office/officeart/2005/8/layout/venn1"/>
    <dgm:cxn modelId="{761A29B4-D466-4299-B09D-117B1A8A44D4}" type="presParOf" srcId="{A08935C7-50AC-474E-B284-A83B5AA11A24}" destId="{F78A71D2-3D9B-43BF-9795-F55D977A634A}" srcOrd="4" destOrd="0" presId="urn:microsoft.com/office/officeart/2005/8/layout/venn1"/>
    <dgm:cxn modelId="{676EC9BF-294B-4CB1-85D1-B78C2A9B1C52}" type="presParOf" srcId="{A08935C7-50AC-474E-B284-A83B5AA11A24}" destId="{8100A2BA-C89C-43FE-B56E-E459F8DAFFB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4331F1-83AE-4CF4-BBB0-B38DDAA84C83}" type="doc">
      <dgm:prSet loTypeId="urn:microsoft.com/office/officeart/2005/8/layout/pyramid4" loCatId="relationship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s-PY"/>
        </a:p>
      </dgm:t>
    </dgm:pt>
    <dgm:pt modelId="{9268C322-F08E-46F4-9C02-D9F4AD9A57E2}">
      <dgm:prSet phldrT="[Texto]" custT="1"/>
      <dgm:spPr/>
      <dgm:t>
        <a:bodyPr/>
        <a:lstStyle/>
        <a:p>
          <a:endParaRPr lang="es-PY" sz="1400" dirty="0" smtClean="0">
            <a:latin typeface="Aharoni" pitchFamily="2" charset="-79"/>
            <a:cs typeface="Aharoni" pitchFamily="2" charset="-79"/>
          </a:endParaRPr>
        </a:p>
        <a:p>
          <a:endParaRPr lang="es-PY" sz="1400" dirty="0" smtClean="0">
            <a:latin typeface="Aharoni" pitchFamily="2" charset="-79"/>
            <a:cs typeface="Aharoni" pitchFamily="2" charset="-79"/>
          </a:endParaRPr>
        </a:p>
        <a:p>
          <a:r>
            <a:rPr lang="es-PY" sz="1400" dirty="0" smtClean="0">
              <a:latin typeface="Aharoni" pitchFamily="2" charset="-79"/>
              <a:cs typeface="Aharoni" pitchFamily="2" charset="-79"/>
            </a:rPr>
            <a:t>AGENDA  PÚBLICA</a:t>
          </a:r>
          <a:endParaRPr lang="es-PY" sz="1400" dirty="0">
            <a:latin typeface="Aharoni" pitchFamily="2" charset="-79"/>
            <a:cs typeface="Aharoni" pitchFamily="2" charset="-79"/>
          </a:endParaRPr>
        </a:p>
      </dgm:t>
    </dgm:pt>
    <dgm:pt modelId="{398A6495-B7B8-4212-BEB7-5AB2F56779B6}" type="parTrans" cxnId="{B3903E53-72B4-4053-828A-7FD108A7EB7C}">
      <dgm:prSet/>
      <dgm:spPr/>
      <dgm:t>
        <a:bodyPr/>
        <a:lstStyle/>
        <a:p>
          <a:endParaRPr lang="es-PY"/>
        </a:p>
      </dgm:t>
    </dgm:pt>
    <dgm:pt modelId="{E8973371-CA3E-4352-81FA-4A3E6AB88364}" type="sibTrans" cxnId="{B3903E53-72B4-4053-828A-7FD108A7EB7C}">
      <dgm:prSet/>
      <dgm:spPr/>
      <dgm:t>
        <a:bodyPr/>
        <a:lstStyle/>
        <a:p>
          <a:endParaRPr lang="es-PY"/>
        </a:p>
      </dgm:t>
    </dgm:pt>
    <dgm:pt modelId="{9B3244DA-FBBF-4AE4-8992-7187AD05726F}">
      <dgm:prSet phldrT="[Texto]"/>
      <dgm:spPr/>
      <dgm:t>
        <a:bodyPr/>
        <a:lstStyle/>
        <a:p>
          <a:r>
            <a:rPr lang="es-PY" dirty="0" smtClean="0">
              <a:latin typeface="Aharoni" pitchFamily="2" charset="-79"/>
              <a:cs typeface="Aharoni" pitchFamily="2" charset="-79"/>
            </a:rPr>
            <a:t>Crecimiento económico</a:t>
          </a:r>
          <a:endParaRPr lang="es-PY" dirty="0">
            <a:latin typeface="Aharoni" pitchFamily="2" charset="-79"/>
            <a:cs typeface="Aharoni" pitchFamily="2" charset="-79"/>
          </a:endParaRPr>
        </a:p>
      </dgm:t>
    </dgm:pt>
    <dgm:pt modelId="{7216B5F7-FED5-4D52-BDB9-7766126F3BF3}" type="parTrans" cxnId="{1DAB0CE0-DA13-46FE-A5B8-DF9B7A4B25A2}">
      <dgm:prSet/>
      <dgm:spPr/>
      <dgm:t>
        <a:bodyPr/>
        <a:lstStyle/>
        <a:p>
          <a:endParaRPr lang="es-PY"/>
        </a:p>
      </dgm:t>
    </dgm:pt>
    <dgm:pt modelId="{04DEE6D5-049E-454E-9F3A-8B8D50B36E84}" type="sibTrans" cxnId="{1DAB0CE0-DA13-46FE-A5B8-DF9B7A4B25A2}">
      <dgm:prSet/>
      <dgm:spPr/>
      <dgm:t>
        <a:bodyPr/>
        <a:lstStyle/>
        <a:p>
          <a:endParaRPr lang="es-PY"/>
        </a:p>
      </dgm:t>
    </dgm:pt>
    <dgm:pt modelId="{8736392A-D07C-4142-A519-36A4FAFEFB4B}">
      <dgm:prSet phldrT="[Texto]" custT="1"/>
      <dgm:spPr/>
      <dgm:t>
        <a:bodyPr/>
        <a:lstStyle/>
        <a:p>
          <a:r>
            <a:rPr lang="es-PY" sz="2400" dirty="0" smtClean="0">
              <a:latin typeface="Aharoni" pitchFamily="2" charset="-79"/>
              <a:cs typeface="Aharoni" pitchFamily="2" charset="-79"/>
            </a:rPr>
            <a:t>ENEP</a:t>
          </a:r>
          <a:endParaRPr lang="es-PY" sz="2400" dirty="0">
            <a:latin typeface="Aharoni" pitchFamily="2" charset="-79"/>
            <a:cs typeface="Aharoni" pitchFamily="2" charset="-79"/>
          </a:endParaRPr>
        </a:p>
      </dgm:t>
    </dgm:pt>
    <dgm:pt modelId="{4A8D18F2-F24E-48C8-B875-2167D48A9805}" type="parTrans" cxnId="{80C0A796-6D53-4C0D-A177-C2E6827846D8}">
      <dgm:prSet/>
      <dgm:spPr/>
      <dgm:t>
        <a:bodyPr/>
        <a:lstStyle/>
        <a:p>
          <a:endParaRPr lang="es-PY"/>
        </a:p>
      </dgm:t>
    </dgm:pt>
    <dgm:pt modelId="{73836F69-9366-470F-B0B0-DC3C60060910}" type="sibTrans" cxnId="{80C0A796-6D53-4C0D-A177-C2E6827846D8}">
      <dgm:prSet/>
      <dgm:spPr/>
      <dgm:t>
        <a:bodyPr/>
        <a:lstStyle/>
        <a:p>
          <a:endParaRPr lang="es-PY"/>
        </a:p>
      </dgm:t>
    </dgm:pt>
    <dgm:pt modelId="{80FDFD77-24C7-4295-91D3-4377FF56E4C1}">
      <dgm:prSet phldrT="[Texto]"/>
      <dgm:spPr/>
      <dgm:t>
        <a:bodyPr/>
        <a:lstStyle/>
        <a:p>
          <a:r>
            <a:rPr lang="es-PY" b="1" dirty="0" smtClean="0">
              <a:latin typeface="Aharoni" pitchFamily="2" charset="-79"/>
              <a:cs typeface="Aharoni" pitchFamily="2" charset="-79"/>
            </a:rPr>
            <a:t>Desarrollo Inclusivo</a:t>
          </a:r>
          <a:endParaRPr lang="es-PY" b="1" dirty="0">
            <a:latin typeface="Aharoni" pitchFamily="2" charset="-79"/>
            <a:cs typeface="Aharoni" pitchFamily="2" charset="-79"/>
          </a:endParaRPr>
        </a:p>
      </dgm:t>
    </dgm:pt>
    <dgm:pt modelId="{3875A5BB-D79E-41D8-B085-08086AE6129F}" type="parTrans" cxnId="{FDFAC7FD-F994-4800-9166-D431356FAC21}">
      <dgm:prSet/>
      <dgm:spPr/>
      <dgm:t>
        <a:bodyPr/>
        <a:lstStyle/>
        <a:p>
          <a:endParaRPr lang="es-PY"/>
        </a:p>
      </dgm:t>
    </dgm:pt>
    <dgm:pt modelId="{81D9CA17-3663-43F6-95AF-5DC95625DE0E}" type="sibTrans" cxnId="{FDFAC7FD-F994-4800-9166-D431356FAC21}">
      <dgm:prSet/>
      <dgm:spPr/>
      <dgm:t>
        <a:bodyPr/>
        <a:lstStyle/>
        <a:p>
          <a:endParaRPr lang="es-PY"/>
        </a:p>
      </dgm:t>
    </dgm:pt>
    <dgm:pt modelId="{C0DB2A25-D14A-4769-9CC6-C60A7367D95B}" type="pres">
      <dgm:prSet presAssocID="{D94331F1-83AE-4CF4-BBB0-B38DDAA84C83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7B4F2B6B-1F9C-46D0-95D4-0B1302AA3A21}" type="pres">
      <dgm:prSet presAssocID="{D94331F1-83AE-4CF4-BBB0-B38DDAA84C83}" presName="triangle1" presStyleLbl="node1" presStyleIdx="0" presStyleCnt="4" custLinFactNeighborX="-1923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9BCC244F-71DC-4233-B25D-1C9153612F89}" type="pres">
      <dgm:prSet presAssocID="{D94331F1-83AE-4CF4-BBB0-B38DDAA84C83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51A28E1A-F808-44AD-877D-4D18A1152118}" type="pres">
      <dgm:prSet presAssocID="{D94331F1-83AE-4CF4-BBB0-B38DDAA84C83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54D972F8-A71D-4288-80F0-9D1F9A52F34B}" type="pres">
      <dgm:prSet presAssocID="{D94331F1-83AE-4CF4-BBB0-B38DDAA84C83}" presName="triangle4" presStyleLbl="node1" presStyleIdx="3" presStyleCnt="4" custLinFactNeighborX="0" custLinFactNeighborY="-1562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23B1BF5D-6EB8-42FC-80C3-BABF8B1BD869}" type="presOf" srcId="{9268C322-F08E-46F4-9C02-D9F4AD9A57E2}" destId="{7B4F2B6B-1F9C-46D0-95D4-0B1302AA3A21}" srcOrd="0" destOrd="0" presId="urn:microsoft.com/office/officeart/2005/8/layout/pyramid4"/>
    <dgm:cxn modelId="{1DAB0CE0-DA13-46FE-A5B8-DF9B7A4B25A2}" srcId="{D94331F1-83AE-4CF4-BBB0-B38DDAA84C83}" destId="{9B3244DA-FBBF-4AE4-8992-7187AD05726F}" srcOrd="1" destOrd="0" parTransId="{7216B5F7-FED5-4D52-BDB9-7766126F3BF3}" sibTransId="{04DEE6D5-049E-454E-9F3A-8B8D50B36E84}"/>
    <dgm:cxn modelId="{80C0A796-6D53-4C0D-A177-C2E6827846D8}" srcId="{D94331F1-83AE-4CF4-BBB0-B38DDAA84C83}" destId="{8736392A-D07C-4142-A519-36A4FAFEFB4B}" srcOrd="2" destOrd="0" parTransId="{4A8D18F2-F24E-48C8-B875-2167D48A9805}" sibTransId="{73836F69-9366-470F-B0B0-DC3C60060910}"/>
    <dgm:cxn modelId="{937EB994-A4C1-47AB-85F5-C02ADC19F7AE}" type="presOf" srcId="{8736392A-D07C-4142-A519-36A4FAFEFB4B}" destId="{51A28E1A-F808-44AD-877D-4D18A1152118}" srcOrd="0" destOrd="0" presId="urn:microsoft.com/office/officeart/2005/8/layout/pyramid4"/>
    <dgm:cxn modelId="{25F48B28-D6AA-42D6-B671-9A0B589502F4}" type="presOf" srcId="{9B3244DA-FBBF-4AE4-8992-7187AD05726F}" destId="{9BCC244F-71DC-4233-B25D-1C9153612F89}" srcOrd="0" destOrd="0" presId="urn:microsoft.com/office/officeart/2005/8/layout/pyramid4"/>
    <dgm:cxn modelId="{FDFAC7FD-F994-4800-9166-D431356FAC21}" srcId="{D94331F1-83AE-4CF4-BBB0-B38DDAA84C83}" destId="{80FDFD77-24C7-4295-91D3-4377FF56E4C1}" srcOrd="3" destOrd="0" parTransId="{3875A5BB-D79E-41D8-B085-08086AE6129F}" sibTransId="{81D9CA17-3663-43F6-95AF-5DC95625DE0E}"/>
    <dgm:cxn modelId="{B3903E53-72B4-4053-828A-7FD108A7EB7C}" srcId="{D94331F1-83AE-4CF4-BBB0-B38DDAA84C83}" destId="{9268C322-F08E-46F4-9C02-D9F4AD9A57E2}" srcOrd="0" destOrd="0" parTransId="{398A6495-B7B8-4212-BEB7-5AB2F56779B6}" sibTransId="{E8973371-CA3E-4352-81FA-4A3E6AB88364}"/>
    <dgm:cxn modelId="{7B2DE6E2-2D82-434F-ADB4-14EFFCEE2114}" type="presOf" srcId="{D94331F1-83AE-4CF4-BBB0-B38DDAA84C83}" destId="{C0DB2A25-D14A-4769-9CC6-C60A7367D95B}" srcOrd="0" destOrd="0" presId="urn:microsoft.com/office/officeart/2005/8/layout/pyramid4"/>
    <dgm:cxn modelId="{19591EB2-EDFB-4C64-B6BF-B28B38E863A1}" type="presOf" srcId="{80FDFD77-24C7-4295-91D3-4377FF56E4C1}" destId="{54D972F8-A71D-4288-80F0-9D1F9A52F34B}" srcOrd="0" destOrd="0" presId="urn:microsoft.com/office/officeart/2005/8/layout/pyramid4"/>
    <dgm:cxn modelId="{9D1D6108-6011-405A-824A-1F3F3D0769FC}" type="presParOf" srcId="{C0DB2A25-D14A-4769-9CC6-C60A7367D95B}" destId="{7B4F2B6B-1F9C-46D0-95D4-0B1302AA3A21}" srcOrd="0" destOrd="0" presId="urn:microsoft.com/office/officeart/2005/8/layout/pyramid4"/>
    <dgm:cxn modelId="{F4B0FAC0-6FDC-413B-A8D8-D06AEF729A2A}" type="presParOf" srcId="{C0DB2A25-D14A-4769-9CC6-C60A7367D95B}" destId="{9BCC244F-71DC-4233-B25D-1C9153612F89}" srcOrd="1" destOrd="0" presId="urn:microsoft.com/office/officeart/2005/8/layout/pyramid4"/>
    <dgm:cxn modelId="{90E98E3B-54DD-49DA-8565-17220A098F94}" type="presParOf" srcId="{C0DB2A25-D14A-4769-9CC6-C60A7367D95B}" destId="{51A28E1A-F808-44AD-877D-4D18A1152118}" srcOrd="2" destOrd="0" presId="urn:microsoft.com/office/officeart/2005/8/layout/pyramid4"/>
    <dgm:cxn modelId="{715E7747-6B87-4981-A612-259FCB2FC583}" type="presParOf" srcId="{C0DB2A25-D14A-4769-9CC6-C60A7367D95B}" destId="{54D972F8-A71D-4288-80F0-9D1F9A52F34B}" srcOrd="3" destOrd="0" presId="urn:microsoft.com/office/officeart/2005/8/layout/pyramid4"/>
  </dgm:cxnLst>
  <dgm:bg/>
  <dgm:whole>
    <a:ln>
      <a:prstDash val="dash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5DE8B2-B4DB-4138-B60A-FCE6762DBA69}" type="doc">
      <dgm:prSet loTypeId="urn:microsoft.com/office/officeart/2005/8/layout/pyramid4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s-PY"/>
        </a:p>
      </dgm:t>
    </dgm:pt>
    <dgm:pt modelId="{F386C304-F25B-4F67-8313-BD82A766F161}">
      <dgm:prSet phldrT="[Texto]" custT="1"/>
      <dgm:spPr/>
      <dgm:t>
        <a:bodyPr/>
        <a:lstStyle/>
        <a:p>
          <a:r>
            <a:rPr lang="es-PY" sz="1400" dirty="0" smtClean="0">
              <a:latin typeface="Aharoni" pitchFamily="2" charset="-79"/>
              <a:cs typeface="Aharoni" pitchFamily="2" charset="-79"/>
            </a:rPr>
            <a:t>Sectores</a:t>
          </a:r>
        </a:p>
        <a:p>
          <a:r>
            <a:rPr lang="es-PY" sz="1400" dirty="0" smtClean="0">
              <a:latin typeface="Aharoni" pitchFamily="2" charset="-79"/>
              <a:cs typeface="Aharoni" pitchFamily="2" charset="-79"/>
            </a:rPr>
            <a:t> de la Producción</a:t>
          </a:r>
          <a:endParaRPr lang="es-PY" sz="1400" dirty="0">
            <a:latin typeface="Aharoni" pitchFamily="2" charset="-79"/>
            <a:cs typeface="Aharoni" pitchFamily="2" charset="-79"/>
          </a:endParaRPr>
        </a:p>
      </dgm:t>
    </dgm:pt>
    <dgm:pt modelId="{CB774397-3856-4637-8EFE-90AD29F9E374}" type="parTrans" cxnId="{CBE0730C-961B-408D-A10D-5E1F76A966B6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9CBA2240-6435-4B5D-A03D-B9FA19C4C0CF}" type="sibTrans" cxnId="{CBE0730C-961B-408D-A10D-5E1F76A966B6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01136E70-E494-4D0D-B126-8216C0795FF2}">
      <dgm:prSet phldrT="[Texto]" custT="1"/>
      <dgm:spPr/>
      <dgm:t>
        <a:bodyPr/>
        <a:lstStyle/>
        <a:p>
          <a:r>
            <a:rPr lang="es-PY" sz="1400" dirty="0" smtClean="0">
              <a:latin typeface="Aharoni" pitchFamily="2" charset="-79"/>
              <a:cs typeface="Aharoni" pitchFamily="2" charset="-79"/>
            </a:rPr>
            <a:t>Sociedad  Civil</a:t>
          </a:r>
          <a:endParaRPr lang="es-PY" sz="1400" dirty="0">
            <a:latin typeface="Aharoni" pitchFamily="2" charset="-79"/>
            <a:cs typeface="Aharoni" pitchFamily="2" charset="-79"/>
          </a:endParaRPr>
        </a:p>
      </dgm:t>
    </dgm:pt>
    <dgm:pt modelId="{14E1E8C3-7966-4E09-A96E-A55DC86D2AF7}" type="parTrans" cxnId="{E4DAEB31-7E60-437B-BB12-7614DD68E7B6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69D3D2DF-D165-4C99-BE95-07E239917299}" type="sibTrans" cxnId="{E4DAEB31-7E60-437B-BB12-7614DD68E7B6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1C700230-8C48-4B53-901D-7FF5FA92B575}">
      <dgm:prSet phldrT="[Texto]" custT="1"/>
      <dgm:spPr/>
      <dgm:t>
        <a:bodyPr/>
        <a:lstStyle/>
        <a:p>
          <a:r>
            <a:rPr lang="es-PY" sz="1100" b="1" baseline="0" dirty="0" smtClean="0">
              <a:latin typeface="Aharoni" pitchFamily="2" charset="-79"/>
              <a:cs typeface="Aharoni" pitchFamily="2" charset="-79"/>
            </a:rPr>
            <a:t>Sociedad Democrática</a:t>
          </a:r>
          <a:endParaRPr lang="es-PY" sz="1100" b="1" baseline="0" dirty="0">
            <a:latin typeface="Aharoni" pitchFamily="2" charset="-79"/>
            <a:cs typeface="Aharoni" pitchFamily="2" charset="-79"/>
          </a:endParaRPr>
        </a:p>
      </dgm:t>
    </dgm:pt>
    <dgm:pt modelId="{B5AAA29C-BD59-4468-A8F2-23663D63D930}" type="parTrans" cxnId="{5A8A40CF-A309-47C6-B615-186088F8FE7D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5AF664B8-3557-4D2B-9B32-B3B21140CADF}" type="sibTrans" cxnId="{5A8A40CF-A309-47C6-B615-186088F8FE7D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D2176441-FA9B-4C26-9875-8003280EA057}">
      <dgm:prSet phldrT="[Texto]" custT="1"/>
      <dgm:spPr/>
      <dgm:t>
        <a:bodyPr/>
        <a:lstStyle/>
        <a:p>
          <a:r>
            <a:rPr lang="es-PY" sz="1400" dirty="0" smtClean="0">
              <a:latin typeface="Aharoni" pitchFamily="2" charset="-79"/>
              <a:cs typeface="Aharoni" pitchFamily="2" charset="-79"/>
            </a:rPr>
            <a:t>Empresa </a:t>
          </a:r>
          <a:endParaRPr lang="es-PY" sz="1400" dirty="0">
            <a:latin typeface="Aharoni" pitchFamily="2" charset="-79"/>
            <a:cs typeface="Aharoni" pitchFamily="2" charset="-79"/>
          </a:endParaRPr>
        </a:p>
      </dgm:t>
    </dgm:pt>
    <dgm:pt modelId="{D21205C1-06A6-45DD-A8F8-24AC9ADBB5DE}" type="parTrans" cxnId="{14996035-B5E5-425E-ACE3-1586AAC2711C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DC7F7C13-0E13-4473-8FC4-BDF128869C84}" type="sibTrans" cxnId="{14996035-B5E5-425E-ACE3-1586AAC2711C}">
      <dgm:prSet/>
      <dgm:spPr/>
      <dgm:t>
        <a:bodyPr/>
        <a:lstStyle/>
        <a:p>
          <a:endParaRPr lang="es-PY" sz="1400">
            <a:latin typeface="Aharoni" pitchFamily="2" charset="-79"/>
            <a:cs typeface="Aharoni" pitchFamily="2" charset="-79"/>
          </a:endParaRPr>
        </a:p>
      </dgm:t>
    </dgm:pt>
    <dgm:pt modelId="{6D6A3117-742A-4983-87BC-DB9ADFECD13C}" type="pres">
      <dgm:prSet presAssocID="{CE5DE8B2-B4DB-4138-B60A-FCE6762DBA69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s-PY"/>
        </a:p>
      </dgm:t>
    </dgm:pt>
    <dgm:pt modelId="{79146E10-B530-401B-BCF3-57D187742171}" type="pres">
      <dgm:prSet presAssocID="{CE5DE8B2-B4DB-4138-B60A-FCE6762DBA69}" presName="triangle1" presStyleLbl="node1" presStyleIdx="0" presStyleCnt="4" custLinFactNeighborX="50000" custLinFactNeighborY="100000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55C4594A-410C-4291-BF40-52B216B459EC}" type="pres">
      <dgm:prSet presAssocID="{CE5DE8B2-B4DB-4138-B60A-FCE6762DBA69}" presName="triangle2" presStyleLbl="node1" presStyleIdx="1" presStyleCnt="4" custLinFactNeighborX="2568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F88AC563-9A50-4E52-A096-B6A517890399}" type="pres">
      <dgm:prSet presAssocID="{CE5DE8B2-B4DB-4138-B60A-FCE6762DBA69}" presName="triangle3" presStyleLbl="node1" presStyleIdx="2" presStyleCnt="4" custLinFactNeighborX="1179" custLinFactNeighborY="215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  <dgm:pt modelId="{7C92643B-FFBC-420D-9787-C0EAFC8D1EDC}" type="pres">
      <dgm:prSet presAssocID="{CE5DE8B2-B4DB-4138-B60A-FCE6762DBA69}" presName="triangle4" presStyleLbl="node1" presStyleIdx="3" presStyleCnt="4" custLinFactNeighborX="2461" custLinFactNeighborY="215">
        <dgm:presLayoutVars>
          <dgm:bulletEnabled val="1"/>
        </dgm:presLayoutVars>
      </dgm:prSet>
      <dgm:spPr/>
      <dgm:t>
        <a:bodyPr/>
        <a:lstStyle/>
        <a:p>
          <a:endParaRPr lang="es-PY"/>
        </a:p>
      </dgm:t>
    </dgm:pt>
  </dgm:ptLst>
  <dgm:cxnLst>
    <dgm:cxn modelId="{5A8A40CF-A309-47C6-B615-186088F8FE7D}" srcId="{CE5DE8B2-B4DB-4138-B60A-FCE6762DBA69}" destId="{1C700230-8C48-4B53-901D-7FF5FA92B575}" srcOrd="2" destOrd="0" parTransId="{B5AAA29C-BD59-4468-A8F2-23663D63D930}" sibTransId="{5AF664B8-3557-4D2B-9B32-B3B21140CADF}"/>
    <dgm:cxn modelId="{E4DAEB31-7E60-437B-BB12-7614DD68E7B6}" srcId="{CE5DE8B2-B4DB-4138-B60A-FCE6762DBA69}" destId="{01136E70-E494-4D0D-B126-8216C0795FF2}" srcOrd="1" destOrd="0" parTransId="{14E1E8C3-7966-4E09-A96E-A55DC86D2AF7}" sibTransId="{69D3D2DF-D165-4C99-BE95-07E239917299}"/>
    <dgm:cxn modelId="{2B36862A-8B9E-4071-8046-51B6B30E9BBF}" type="presOf" srcId="{1C700230-8C48-4B53-901D-7FF5FA92B575}" destId="{F88AC563-9A50-4E52-A096-B6A517890399}" srcOrd="0" destOrd="0" presId="urn:microsoft.com/office/officeart/2005/8/layout/pyramid4"/>
    <dgm:cxn modelId="{CBE0730C-961B-408D-A10D-5E1F76A966B6}" srcId="{CE5DE8B2-B4DB-4138-B60A-FCE6762DBA69}" destId="{F386C304-F25B-4F67-8313-BD82A766F161}" srcOrd="0" destOrd="0" parTransId="{CB774397-3856-4637-8EFE-90AD29F9E374}" sibTransId="{9CBA2240-6435-4B5D-A03D-B9FA19C4C0CF}"/>
    <dgm:cxn modelId="{F84528CF-6B53-4E42-AAFA-6FDB94F1C4D4}" type="presOf" srcId="{F386C304-F25B-4F67-8313-BD82A766F161}" destId="{79146E10-B530-401B-BCF3-57D187742171}" srcOrd="0" destOrd="0" presId="urn:microsoft.com/office/officeart/2005/8/layout/pyramid4"/>
    <dgm:cxn modelId="{FD9AC3B3-7663-4FFA-97A8-85AEB6321F6D}" type="presOf" srcId="{01136E70-E494-4D0D-B126-8216C0795FF2}" destId="{55C4594A-410C-4291-BF40-52B216B459EC}" srcOrd="0" destOrd="0" presId="urn:microsoft.com/office/officeart/2005/8/layout/pyramid4"/>
    <dgm:cxn modelId="{69C5D3CA-17BF-4FD0-972B-9AE9A4A322E3}" type="presOf" srcId="{CE5DE8B2-B4DB-4138-B60A-FCE6762DBA69}" destId="{6D6A3117-742A-4983-87BC-DB9ADFECD13C}" srcOrd="0" destOrd="0" presId="urn:microsoft.com/office/officeart/2005/8/layout/pyramid4"/>
    <dgm:cxn modelId="{14996035-B5E5-425E-ACE3-1586AAC2711C}" srcId="{CE5DE8B2-B4DB-4138-B60A-FCE6762DBA69}" destId="{D2176441-FA9B-4C26-9875-8003280EA057}" srcOrd="3" destOrd="0" parTransId="{D21205C1-06A6-45DD-A8F8-24AC9ADBB5DE}" sibTransId="{DC7F7C13-0E13-4473-8FC4-BDF128869C84}"/>
    <dgm:cxn modelId="{920A82CD-C4E2-4488-8F80-3E4E613E8380}" type="presOf" srcId="{D2176441-FA9B-4C26-9875-8003280EA057}" destId="{7C92643B-FFBC-420D-9787-C0EAFC8D1EDC}" srcOrd="0" destOrd="0" presId="urn:microsoft.com/office/officeart/2005/8/layout/pyramid4"/>
    <dgm:cxn modelId="{18E6AFAE-6C21-421A-A7CD-1A21019C3AF5}" type="presParOf" srcId="{6D6A3117-742A-4983-87BC-DB9ADFECD13C}" destId="{79146E10-B530-401B-BCF3-57D187742171}" srcOrd="0" destOrd="0" presId="urn:microsoft.com/office/officeart/2005/8/layout/pyramid4"/>
    <dgm:cxn modelId="{59C3977B-192E-41C1-8D9A-D6BF2585FE61}" type="presParOf" srcId="{6D6A3117-742A-4983-87BC-DB9ADFECD13C}" destId="{55C4594A-410C-4291-BF40-52B216B459EC}" srcOrd="1" destOrd="0" presId="urn:microsoft.com/office/officeart/2005/8/layout/pyramid4"/>
    <dgm:cxn modelId="{D694158F-E4CD-4C7D-91AD-535045EC7ACE}" type="presParOf" srcId="{6D6A3117-742A-4983-87BC-DB9ADFECD13C}" destId="{F88AC563-9A50-4E52-A096-B6A517890399}" srcOrd="2" destOrd="0" presId="urn:microsoft.com/office/officeart/2005/8/layout/pyramid4"/>
    <dgm:cxn modelId="{8A011CD0-FF3C-43BF-BC9D-6715E12572D7}" type="presParOf" srcId="{6D6A3117-742A-4983-87BC-DB9ADFECD13C}" destId="{7C92643B-FFBC-420D-9787-C0EAFC8D1ED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8DE212A-0042-413C-90F8-64E0C7746D9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C2AD0A-1DF2-4184-A721-E92DCAD9DF6F}">
      <dgm:prSet phldrT="[Texto]" custT="1"/>
      <dgm:spPr/>
      <dgm:t>
        <a:bodyPr/>
        <a:lstStyle/>
        <a:p>
          <a:r>
            <a:rPr lang="es-AR" sz="2000" b="1" dirty="0" smtClean="0"/>
            <a:t>Fortalecimiento de Unidad Técnica</a:t>
          </a:r>
          <a:endParaRPr lang="en-US" sz="2000" b="1" dirty="0"/>
        </a:p>
      </dgm:t>
    </dgm:pt>
    <dgm:pt modelId="{F934050A-89D0-4F02-AACB-9642C8549301}" type="parTrans" cxnId="{AA4A32B9-90D7-4B14-9F65-2F412431BE80}">
      <dgm:prSet/>
      <dgm:spPr/>
      <dgm:t>
        <a:bodyPr/>
        <a:lstStyle/>
        <a:p>
          <a:endParaRPr lang="en-US"/>
        </a:p>
      </dgm:t>
    </dgm:pt>
    <dgm:pt modelId="{00CCD7FB-2E66-406C-8CBE-9055461347F0}" type="sibTrans" cxnId="{AA4A32B9-90D7-4B14-9F65-2F412431BE80}">
      <dgm:prSet/>
      <dgm:spPr/>
      <dgm:t>
        <a:bodyPr/>
        <a:lstStyle/>
        <a:p>
          <a:endParaRPr lang="en-US"/>
        </a:p>
      </dgm:t>
    </dgm:pt>
    <dgm:pt modelId="{BEA54C82-56CA-4EC6-A286-0F1F620CAB51}">
      <dgm:prSet phldrT="[Texto]"/>
      <dgm:spPr/>
      <dgm:t>
        <a:bodyPr/>
        <a:lstStyle/>
        <a:p>
          <a:r>
            <a:rPr lang="es-AR" dirty="0" smtClean="0"/>
            <a:t>Fortalecimiento de  la Unidad Técnica de Apoyo a la Comisión Pro ENEP/STP, rol y competencias</a:t>
          </a:r>
          <a:endParaRPr lang="en-US" dirty="0"/>
        </a:p>
      </dgm:t>
    </dgm:pt>
    <dgm:pt modelId="{E0B7CA23-698C-4991-9E3D-F9D84A666082}" type="parTrans" cxnId="{A0A0A77D-C2C1-4F87-8988-74C6B6110693}">
      <dgm:prSet/>
      <dgm:spPr/>
      <dgm:t>
        <a:bodyPr/>
        <a:lstStyle/>
        <a:p>
          <a:endParaRPr lang="en-US"/>
        </a:p>
      </dgm:t>
    </dgm:pt>
    <dgm:pt modelId="{3783832B-7516-4137-A1F7-9398A4C5EA76}" type="sibTrans" cxnId="{A0A0A77D-C2C1-4F87-8988-74C6B6110693}">
      <dgm:prSet/>
      <dgm:spPr/>
      <dgm:t>
        <a:bodyPr/>
        <a:lstStyle/>
        <a:p>
          <a:endParaRPr lang="en-US"/>
        </a:p>
      </dgm:t>
    </dgm:pt>
    <dgm:pt modelId="{07ADC1A8-288E-4B79-8222-9970676F3D0C}">
      <dgm:prSet phldrT="[Texto]"/>
      <dgm:spPr/>
      <dgm:t>
        <a:bodyPr/>
        <a:lstStyle/>
        <a:p>
          <a:r>
            <a:rPr lang="es-ES" dirty="0" smtClean="0"/>
            <a:t>Podría implicar asistencia por parte de expertos, formación, intercambios para conocer experiencias exitosas</a:t>
          </a:r>
          <a:endParaRPr lang="en-US" dirty="0"/>
        </a:p>
      </dgm:t>
    </dgm:pt>
    <dgm:pt modelId="{2A5CF707-E3AA-4498-BC28-A2D25CBAB247}" type="parTrans" cxnId="{D1F770E6-C43F-4F8C-8573-DB57BEFD3376}">
      <dgm:prSet/>
      <dgm:spPr/>
      <dgm:t>
        <a:bodyPr/>
        <a:lstStyle/>
        <a:p>
          <a:endParaRPr lang="en-US"/>
        </a:p>
      </dgm:t>
    </dgm:pt>
    <dgm:pt modelId="{13C1E5D9-D697-4BF9-95C8-8C958C5D8409}" type="sibTrans" cxnId="{D1F770E6-C43F-4F8C-8573-DB57BEFD3376}">
      <dgm:prSet/>
      <dgm:spPr/>
      <dgm:t>
        <a:bodyPr/>
        <a:lstStyle/>
        <a:p>
          <a:endParaRPr lang="en-US"/>
        </a:p>
      </dgm:t>
    </dgm:pt>
    <dgm:pt modelId="{254E7AC5-0A79-42BA-85B7-3C8609DBBB5F}">
      <dgm:prSet phldrT="[Texto]"/>
      <dgm:spPr/>
      <dgm:t>
        <a:bodyPr/>
        <a:lstStyle/>
        <a:p>
          <a:r>
            <a:rPr lang="es-AR" b="1" dirty="0" smtClean="0"/>
            <a:t>Apoyo a integrantes de la Comisión Pro ENEP y del ENEP</a:t>
          </a:r>
          <a:endParaRPr lang="en-US" b="1" dirty="0"/>
        </a:p>
      </dgm:t>
    </dgm:pt>
    <dgm:pt modelId="{651517B0-FD0A-4F9C-AF09-4A9073686004}" type="parTrans" cxnId="{3938152A-5332-4B74-A6DA-424A1316D0EF}">
      <dgm:prSet/>
      <dgm:spPr/>
      <dgm:t>
        <a:bodyPr/>
        <a:lstStyle/>
        <a:p>
          <a:endParaRPr lang="en-US"/>
        </a:p>
      </dgm:t>
    </dgm:pt>
    <dgm:pt modelId="{0692EB40-A052-44B8-9076-915319983B3D}" type="sibTrans" cxnId="{3938152A-5332-4B74-A6DA-424A1316D0EF}">
      <dgm:prSet/>
      <dgm:spPr/>
      <dgm:t>
        <a:bodyPr/>
        <a:lstStyle/>
        <a:p>
          <a:endParaRPr lang="en-US"/>
        </a:p>
      </dgm:t>
    </dgm:pt>
    <dgm:pt modelId="{8083895D-F7AF-4B31-953B-9BB26E2A9337}">
      <dgm:prSet phldrT="[Texto]"/>
      <dgm:spPr/>
      <dgm:t>
        <a:bodyPr/>
        <a:lstStyle/>
        <a:p>
          <a:r>
            <a:rPr lang="es-ES" dirty="0" smtClean="0"/>
            <a:t>Conocimiento de experiencias de funcionamiento de consejos de desarrollo económico y social en otros países; aprendizajes logrados</a:t>
          </a:r>
          <a:endParaRPr lang="en-US" dirty="0"/>
        </a:p>
      </dgm:t>
    </dgm:pt>
    <dgm:pt modelId="{841AAF5D-1F07-4CD5-9E4A-3D97F92FAFC4}" type="parTrans" cxnId="{59C47C54-3F75-4CD0-95FE-B1B6E3D7BE88}">
      <dgm:prSet/>
      <dgm:spPr/>
      <dgm:t>
        <a:bodyPr/>
        <a:lstStyle/>
        <a:p>
          <a:endParaRPr lang="en-US"/>
        </a:p>
      </dgm:t>
    </dgm:pt>
    <dgm:pt modelId="{DB11AA0F-1A6F-485E-88C3-57FDEDB9F1C1}" type="sibTrans" cxnId="{59C47C54-3F75-4CD0-95FE-B1B6E3D7BE88}">
      <dgm:prSet/>
      <dgm:spPr/>
      <dgm:t>
        <a:bodyPr/>
        <a:lstStyle/>
        <a:p>
          <a:endParaRPr lang="en-US"/>
        </a:p>
      </dgm:t>
    </dgm:pt>
    <dgm:pt modelId="{52F287F1-E114-4728-944A-F5CF7ED0173F}">
      <dgm:prSet phldrT="[Texto]"/>
      <dgm:spPr/>
      <dgm:t>
        <a:bodyPr/>
        <a:lstStyle/>
        <a:p>
          <a:r>
            <a:rPr lang="es-ES" dirty="0" smtClean="0"/>
            <a:t>Podría consistir en visitas y talleres de discusión e intercambio</a:t>
          </a:r>
          <a:endParaRPr lang="en-US" dirty="0"/>
        </a:p>
      </dgm:t>
    </dgm:pt>
    <dgm:pt modelId="{B831CDA5-81AA-40C8-895C-85F4DD7CAAF6}" type="parTrans" cxnId="{308ED9ED-3C57-4854-BD32-2ED8281802E2}">
      <dgm:prSet/>
      <dgm:spPr/>
      <dgm:t>
        <a:bodyPr/>
        <a:lstStyle/>
        <a:p>
          <a:endParaRPr lang="en-US"/>
        </a:p>
      </dgm:t>
    </dgm:pt>
    <dgm:pt modelId="{EE0EAD80-8BF6-489D-8C50-BD71C6F765E0}" type="sibTrans" cxnId="{308ED9ED-3C57-4854-BD32-2ED8281802E2}">
      <dgm:prSet/>
      <dgm:spPr/>
      <dgm:t>
        <a:bodyPr/>
        <a:lstStyle/>
        <a:p>
          <a:endParaRPr lang="en-US"/>
        </a:p>
      </dgm:t>
    </dgm:pt>
    <dgm:pt modelId="{68BA8181-590C-4299-9918-5D3EAE1CB008}">
      <dgm:prSet phldrT="[Texto]"/>
      <dgm:spPr/>
      <dgm:t>
        <a:bodyPr/>
        <a:lstStyle/>
        <a:p>
          <a:r>
            <a:rPr lang="es-ES" b="1" dirty="0" smtClean="0"/>
            <a:t>Fortalecimiento de la cooperación entre instituciones del sector público en su interacción con el ENEP</a:t>
          </a:r>
          <a:endParaRPr lang="en-US" b="1" dirty="0"/>
        </a:p>
      </dgm:t>
    </dgm:pt>
    <dgm:pt modelId="{E3B16764-A4F1-498D-A9D5-F931F6D382B5}" type="parTrans" cxnId="{72E0F33B-73C0-4109-8C67-12CDB0C872C0}">
      <dgm:prSet/>
      <dgm:spPr/>
      <dgm:t>
        <a:bodyPr/>
        <a:lstStyle/>
        <a:p>
          <a:endParaRPr lang="en-US"/>
        </a:p>
      </dgm:t>
    </dgm:pt>
    <dgm:pt modelId="{F975FA81-CCEF-4773-9C37-56BF0891B971}" type="sibTrans" cxnId="{72E0F33B-73C0-4109-8C67-12CDB0C872C0}">
      <dgm:prSet/>
      <dgm:spPr/>
      <dgm:t>
        <a:bodyPr/>
        <a:lstStyle/>
        <a:p>
          <a:endParaRPr lang="en-US"/>
        </a:p>
      </dgm:t>
    </dgm:pt>
    <dgm:pt modelId="{B36F11AF-0891-49AF-8E12-0BDE4059F1B2}">
      <dgm:prSet phldrT="[Texto]"/>
      <dgm:spPr/>
      <dgm:t>
        <a:bodyPr/>
        <a:lstStyle/>
        <a:p>
          <a:r>
            <a:rPr lang="es-AR" dirty="0" smtClean="0"/>
            <a:t>Visualización del rol y las responsabilidades de cada institución y de los desafíos comunes con relación a este espacio de participación ciudadana plural</a:t>
          </a:r>
          <a:endParaRPr lang="en-US" dirty="0"/>
        </a:p>
      </dgm:t>
    </dgm:pt>
    <dgm:pt modelId="{87D50CAB-A799-4692-862A-87BF3087C59B}" type="parTrans" cxnId="{590766CC-66F7-4AA1-9665-7F9D7E00B209}">
      <dgm:prSet/>
      <dgm:spPr/>
      <dgm:t>
        <a:bodyPr/>
        <a:lstStyle/>
        <a:p>
          <a:endParaRPr lang="en-US"/>
        </a:p>
      </dgm:t>
    </dgm:pt>
    <dgm:pt modelId="{679F1A64-D227-4640-AE20-37FEE3CFC418}" type="sibTrans" cxnId="{590766CC-66F7-4AA1-9665-7F9D7E00B209}">
      <dgm:prSet/>
      <dgm:spPr/>
      <dgm:t>
        <a:bodyPr/>
        <a:lstStyle/>
        <a:p>
          <a:endParaRPr lang="en-US"/>
        </a:p>
      </dgm:t>
    </dgm:pt>
    <dgm:pt modelId="{1F3DBCC2-5367-4F9E-9B7B-5F7BB98F7CF8}">
      <dgm:prSet phldrT="[Texto]"/>
      <dgm:spPr/>
      <dgm:t>
        <a:bodyPr/>
        <a:lstStyle/>
        <a:p>
          <a:r>
            <a:rPr lang="es-AR" dirty="0" smtClean="0"/>
            <a:t>Avance hacia prácticas de cooperación. </a:t>
          </a:r>
          <a:r>
            <a:rPr lang="es-ES" dirty="0" smtClean="0"/>
            <a:t>Podría implicar asistencia por parte de expertos, formación, talleres de discusión e intercambio</a:t>
          </a:r>
          <a:endParaRPr lang="en-US" dirty="0"/>
        </a:p>
      </dgm:t>
    </dgm:pt>
    <dgm:pt modelId="{A1A03C06-62C8-439D-B030-1E54444459DC}" type="parTrans" cxnId="{D0919831-5142-4005-840B-7732CF946BF4}">
      <dgm:prSet/>
      <dgm:spPr/>
      <dgm:t>
        <a:bodyPr/>
        <a:lstStyle/>
        <a:p>
          <a:endParaRPr lang="en-US"/>
        </a:p>
      </dgm:t>
    </dgm:pt>
    <dgm:pt modelId="{5273C80B-86D2-4917-A54D-CCB277451484}" type="sibTrans" cxnId="{D0919831-5142-4005-840B-7732CF946BF4}">
      <dgm:prSet/>
      <dgm:spPr/>
      <dgm:t>
        <a:bodyPr/>
        <a:lstStyle/>
        <a:p>
          <a:endParaRPr lang="en-US"/>
        </a:p>
      </dgm:t>
    </dgm:pt>
    <dgm:pt modelId="{B606111C-788A-4B8B-AF70-99804D41CDAF}" type="pres">
      <dgm:prSet presAssocID="{28DE212A-0042-413C-90F8-64E0C7746D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E0BB04A-E7CD-4369-9E16-D051830178B0}" type="pres">
      <dgm:prSet presAssocID="{AEC2AD0A-1DF2-4184-A721-E92DCAD9DF6F}" presName="linNode" presStyleCnt="0"/>
      <dgm:spPr/>
    </dgm:pt>
    <dgm:pt modelId="{2CE9F21A-8E50-41A0-A2CA-A29DD74560B3}" type="pres">
      <dgm:prSet presAssocID="{AEC2AD0A-1DF2-4184-A721-E92DCAD9DF6F}" presName="parentText" presStyleLbl="node1" presStyleIdx="0" presStyleCnt="3" custScaleX="8327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64C64-17F3-4BE1-8860-BEF4D2902F1B}" type="pres">
      <dgm:prSet presAssocID="{AEC2AD0A-1DF2-4184-A721-E92DCAD9DF6F}" presName="descendantText" presStyleLbl="alignAccFollowNode1" presStyleIdx="0" presStyleCnt="3" custScaleX="1199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558D9A-AC92-4465-BE15-D8B30F5E94F1}" type="pres">
      <dgm:prSet presAssocID="{00CCD7FB-2E66-406C-8CBE-9055461347F0}" presName="sp" presStyleCnt="0"/>
      <dgm:spPr/>
    </dgm:pt>
    <dgm:pt modelId="{8DCB6EE2-D3AC-46F8-A5F4-7BF10CFCFAE8}" type="pres">
      <dgm:prSet presAssocID="{254E7AC5-0A79-42BA-85B7-3C8609DBBB5F}" presName="linNode" presStyleCnt="0"/>
      <dgm:spPr/>
    </dgm:pt>
    <dgm:pt modelId="{96AE9D60-C107-4FC7-BBBD-4690D4F3F5CC}" type="pres">
      <dgm:prSet presAssocID="{254E7AC5-0A79-42BA-85B7-3C8609DBBB5F}" presName="parentText" presStyleLbl="node1" presStyleIdx="1" presStyleCnt="3" custScaleX="770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A81A02-1C46-45B5-995C-BDF56EB9FDDE}" type="pres">
      <dgm:prSet presAssocID="{254E7AC5-0A79-42BA-85B7-3C8609DBBB5F}" presName="descendantText" presStyleLbl="alignAccFollowNode1" presStyleIdx="1" presStyleCnt="3" custScaleX="112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308CA-C1FB-486C-8911-9E7DC697875C}" type="pres">
      <dgm:prSet presAssocID="{0692EB40-A052-44B8-9076-915319983B3D}" presName="sp" presStyleCnt="0"/>
      <dgm:spPr/>
    </dgm:pt>
    <dgm:pt modelId="{85776E2F-B7B4-4FC1-BFFC-EBC25871B9B6}" type="pres">
      <dgm:prSet presAssocID="{68BA8181-590C-4299-9918-5D3EAE1CB008}" presName="linNode" presStyleCnt="0"/>
      <dgm:spPr/>
    </dgm:pt>
    <dgm:pt modelId="{6E5A1001-DBCE-4FFA-82F9-4C00435EFFA0}" type="pres">
      <dgm:prSet presAssocID="{68BA8181-590C-4299-9918-5D3EAE1CB008}" presName="parentText" presStyleLbl="node1" presStyleIdx="2" presStyleCnt="3" custScaleX="7709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EFFDC-B422-40AA-9FD7-1C8DAF4E53D7}" type="pres">
      <dgm:prSet presAssocID="{68BA8181-590C-4299-9918-5D3EAE1CB008}" presName="descendantText" presStyleLbl="alignAccFollowNode1" presStyleIdx="2" presStyleCnt="3" custScaleX="1128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0766CC-66F7-4AA1-9665-7F9D7E00B209}" srcId="{68BA8181-590C-4299-9918-5D3EAE1CB008}" destId="{B36F11AF-0891-49AF-8E12-0BDE4059F1B2}" srcOrd="0" destOrd="0" parTransId="{87D50CAB-A799-4692-862A-87BF3087C59B}" sibTransId="{679F1A64-D227-4640-AE20-37FEE3CFC418}"/>
    <dgm:cxn modelId="{D1F770E6-C43F-4F8C-8573-DB57BEFD3376}" srcId="{AEC2AD0A-1DF2-4184-A721-E92DCAD9DF6F}" destId="{07ADC1A8-288E-4B79-8222-9970676F3D0C}" srcOrd="1" destOrd="0" parTransId="{2A5CF707-E3AA-4498-BC28-A2D25CBAB247}" sibTransId="{13C1E5D9-D697-4BF9-95C8-8C958C5D8409}"/>
    <dgm:cxn modelId="{AE4918D0-0D07-4679-9668-8891FAC76331}" type="presOf" srcId="{8083895D-F7AF-4B31-953B-9BB26E2A9337}" destId="{86A81A02-1C46-45B5-995C-BDF56EB9FDDE}" srcOrd="0" destOrd="0" presId="urn:microsoft.com/office/officeart/2005/8/layout/vList5"/>
    <dgm:cxn modelId="{72E0F33B-73C0-4109-8C67-12CDB0C872C0}" srcId="{28DE212A-0042-413C-90F8-64E0C7746D9C}" destId="{68BA8181-590C-4299-9918-5D3EAE1CB008}" srcOrd="2" destOrd="0" parTransId="{E3B16764-A4F1-498D-A9D5-F931F6D382B5}" sibTransId="{F975FA81-CCEF-4773-9C37-56BF0891B971}"/>
    <dgm:cxn modelId="{629FAB43-8A1E-43A3-9DBE-F091CCD4866E}" type="presOf" srcId="{254E7AC5-0A79-42BA-85B7-3C8609DBBB5F}" destId="{96AE9D60-C107-4FC7-BBBD-4690D4F3F5CC}" srcOrd="0" destOrd="0" presId="urn:microsoft.com/office/officeart/2005/8/layout/vList5"/>
    <dgm:cxn modelId="{308ED9ED-3C57-4854-BD32-2ED8281802E2}" srcId="{254E7AC5-0A79-42BA-85B7-3C8609DBBB5F}" destId="{52F287F1-E114-4728-944A-F5CF7ED0173F}" srcOrd="1" destOrd="0" parTransId="{B831CDA5-81AA-40C8-895C-85F4DD7CAAF6}" sibTransId="{EE0EAD80-8BF6-489D-8C50-BD71C6F765E0}"/>
    <dgm:cxn modelId="{10151218-744A-4C0A-82D3-F9BF4A61429C}" type="presOf" srcId="{07ADC1A8-288E-4B79-8222-9970676F3D0C}" destId="{C1E64C64-17F3-4BE1-8860-BEF4D2902F1B}" srcOrd="0" destOrd="1" presId="urn:microsoft.com/office/officeart/2005/8/layout/vList5"/>
    <dgm:cxn modelId="{D6BFF8DE-0A76-4644-8FFF-BBAB03ABEACC}" type="presOf" srcId="{AEC2AD0A-1DF2-4184-A721-E92DCAD9DF6F}" destId="{2CE9F21A-8E50-41A0-A2CA-A29DD74560B3}" srcOrd="0" destOrd="0" presId="urn:microsoft.com/office/officeart/2005/8/layout/vList5"/>
    <dgm:cxn modelId="{95FEC7F7-85C1-4546-935C-433C7C8ECB37}" type="presOf" srcId="{68BA8181-590C-4299-9918-5D3EAE1CB008}" destId="{6E5A1001-DBCE-4FFA-82F9-4C00435EFFA0}" srcOrd="0" destOrd="0" presId="urn:microsoft.com/office/officeart/2005/8/layout/vList5"/>
    <dgm:cxn modelId="{D0919831-5142-4005-840B-7732CF946BF4}" srcId="{68BA8181-590C-4299-9918-5D3EAE1CB008}" destId="{1F3DBCC2-5367-4F9E-9B7B-5F7BB98F7CF8}" srcOrd="1" destOrd="0" parTransId="{A1A03C06-62C8-439D-B030-1E54444459DC}" sibTransId="{5273C80B-86D2-4917-A54D-CCB277451484}"/>
    <dgm:cxn modelId="{E2A3CA86-7B40-4F2C-A536-4A1A6A1F4EC3}" type="presOf" srcId="{1F3DBCC2-5367-4F9E-9B7B-5F7BB98F7CF8}" destId="{4BEEFFDC-B422-40AA-9FD7-1C8DAF4E53D7}" srcOrd="0" destOrd="1" presId="urn:microsoft.com/office/officeart/2005/8/layout/vList5"/>
    <dgm:cxn modelId="{A0A0A77D-C2C1-4F87-8988-74C6B6110693}" srcId="{AEC2AD0A-1DF2-4184-A721-E92DCAD9DF6F}" destId="{BEA54C82-56CA-4EC6-A286-0F1F620CAB51}" srcOrd="0" destOrd="0" parTransId="{E0B7CA23-698C-4991-9E3D-F9D84A666082}" sibTransId="{3783832B-7516-4137-A1F7-9398A4C5EA76}"/>
    <dgm:cxn modelId="{E53C7D07-42A8-4223-8052-81D9941DEC09}" type="presOf" srcId="{B36F11AF-0891-49AF-8E12-0BDE4059F1B2}" destId="{4BEEFFDC-B422-40AA-9FD7-1C8DAF4E53D7}" srcOrd="0" destOrd="0" presId="urn:microsoft.com/office/officeart/2005/8/layout/vList5"/>
    <dgm:cxn modelId="{3938152A-5332-4B74-A6DA-424A1316D0EF}" srcId="{28DE212A-0042-413C-90F8-64E0C7746D9C}" destId="{254E7AC5-0A79-42BA-85B7-3C8609DBBB5F}" srcOrd="1" destOrd="0" parTransId="{651517B0-FD0A-4F9C-AF09-4A9073686004}" sibTransId="{0692EB40-A052-44B8-9076-915319983B3D}"/>
    <dgm:cxn modelId="{AA4A32B9-90D7-4B14-9F65-2F412431BE80}" srcId="{28DE212A-0042-413C-90F8-64E0C7746D9C}" destId="{AEC2AD0A-1DF2-4184-A721-E92DCAD9DF6F}" srcOrd="0" destOrd="0" parTransId="{F934050A-89D0-4F02-AACB-9642C8549301}" sibTransId="{00CCD7FB-2E66-406C-8CBE-9055461347F0}"/>
    <dgm:cxn modelId="{71E68F2F-4828-4B15-A05C-5E30B3948F41}" type="presOf" srcId="{52F287F1-E114-4728-944A-F5CF7ED0173F}" destId="{86A81A02-1C46-45B5-995C-BDF56EB9FDDE}" srcOrd="0" destOrd="1" presId="urn:microsoft.com/office/officeart/2005/8/layout/vList5"/>
    <dgm:cxn modelId="{FAC9F004-586F-4027-84B5-FC397B0FB8D1}" type="presOf" srcId="{BEA54C82-56CA-4EC6-A286-0F1F620CAB51}" destId="{C1E64C64-17F3-4BE1-8860-BEF4D2902F1B}" srcOrd="0" destOrd="0" presId="urn:microsoft.com/office/officeart/2005/8/layout/vList5"/>
    <dgm:cxn modelId="{5D4E79E9-FDC9-4E1D-B1E4-D74837BE1D29}" type="presOf" srcId="{28DE212A-0042-413C-90F8-64E0C7746D9C}" destId="{B606111C-788A-4B8B-AF70-99804D41CDAF}" srcOrd="0" destOrd="0" presId="urn:microsoft.com/office/officeart/2005/8/layout/vList5"/>
    <dgm:cxn modelId="{59C47C54-3F75-4CD0-95FE-B1B6E3D7BE88}" srcId="{254E7AC5-0A79-42BA-85B7-3C8609DBBB5F}" destId="{8083895D-F7AF-4B31-953B-9BB26E2A9337}" srcOrd="0" destOrd="0" parTransId="{841AAF5D-1F07-4CD5-9E4A-3D97F92FAFC4}" sibTransId="{DB11AA0F-1A6F-485E-88C3-57FDEDB9F1C1}"/>
    <dgm:cxn modelId="{B3FB8D48-4DF4-42E5-85CC-D46A384B81E3}" type="presParOf" srcId="{B606111C-788A-4B8B-AF70-99804D41CDAF}" destId="{3E0BB04A-E7CD-4369-9E16-D051830178B0}" srcOrd="0" destOrd="0" presId="urn:microsoft.com/office/officeart/2005/8/layout/vList5"/>
    <dgm:cxn modelId="{17FFDF20-CFA5-4796-A926-93C77760A147}" type="presParOf" srcId="{3E0BB04A-E7CD-4369-9E16-D051830178B0}" destId="{2CE9F21A-8E50-41A0-A2CA-A29DD74560B3}" srcOrd="0" destOrd="0" presId="urn:microsoft.com/office/officeart/2005/8/layout/vList5"/>
    <dgm:cxn modelId="{42E109FF-4328-4561-9CEF-DA462B3D46F9}" type="presParOf" srcId="{3E0BB04A-E7CD-4369-9E16-D051830178B0}" destId="{C1E64C64-17F3-4BE1-8860-BEF4D2902F1B}" srcOrd="1" destOrd="0" presId="urn:microsoft.com/office/officeart/2005/8/layout/vList5"/>
    <dgm:cxn modelId="{623E3530-73D1-4E0B-8B4E-D3A99457AD01}" type="presParOf" srcId="{B606111C-788A-4B8B-AF70-99804D41CDAF}" destId="{A0558D9A-AC92-4465-BE15-D8B30F5E94F1}" srcOrd="1" destOrd="0" presId="urn:microsoft.com/office/officeart/2005/8/layout/vList5"/>
    <dgm:cxn modelId="{3353AACC-AFE4-4F67-A5B1-014A6B3DD31B}" type="presParOf" srcId="{B606111C-788A-4B8B-AF70-99804D41CDAF}" destId="{8DCB6EE2-D3AC-46F8-A5F4-7BF10CFCFAE8}" srcOrd="2" destOrd="0" presId="urn:microsoft.com/office/officeart/2005/8/layout/vList5"/>
    <dgm:cxn modelId="{58027EB5-E9BD-44DD-8A51-4679F14904F7}" type="presParOf" srcId="{8DCB6EE2-D3AC-46F8-A5F4-7BF10CFCFAE8}" destId="{96AE9D60-C107-4FC7-BBBD-4690D4F3F5CC}" srcOrd="0" destOrd="0" presId="urn:microsoft.com/office/officeart/2005/8/layout/vList5"/>
    <dgm:cxn modelId="{3D1F95FA-2369-46F0-819B-BC61F6989646}" type="presParOf" srcId="{8DCB6EE2-D3AC-46F8-A5F4-7BF10CFCFAE8}" destId="{86A81A02-1C46-45B5-995C-BDF56EB9FDDE}" srcOrd="1" destOrd="0" presId="urn:microsoft.com/office/officeart/2005/8/layout/vList5"/>
    <dgm:cxn modelId="{8FABE6C1-AE10-46D9-8F7B-FDB5A01AF72D}" type="presParOf" srcId="{B606111C-788A-4B8B-AF70-99804D41CDAF}" destId="{B5C308CA-C1FB-486C-8911-9E7DC697875C}" srcOrd="3" destOrd="0" presId="urn:microsoft.com/office/officeart/2005/8/layout/vList5"/>
    <dgm:cxn modelId="{9BD6FDF8-105C-494C-B2D3-204B0E5A4A87}" type="presParOf" srcId="{B606111C-788A-4B8B-AF70-99804D41CDAF}" destId="{85776E2F-B7B4-4FC1-BFFC-EBC25871B9B6}" srcOrd="4" destOrd="0" presId="urn:microsoft.com/office/officeart/2005/8/layout/vList5"/>
    <dgm:cxn modelId="{FDBA6705-6901-49F5-93C5-43063243AAE0}" type="presParOf" srcId="{85776E2F-B7B4-4FC1-BFFC-EBC25871B9B6}" destId="{6E5A1001-DBCE-4FFA-82F9-4C00435EFFA0}" srcOrd="0" destOrd="0" presId="urn:microsoft.com/office/officeart/2005/8/layout/vList5"/>
    <dgm:cxn modelId="{C30F0755-ABAA-4753-90AC-875502F4B229}" type="presParOf" srcId="{85776E2F-B7B4-4FC1-BFFC-EBC25871B9B6}" destId="{4BEEFFDC-B422-40AA-9FD7-1C8DAF4E53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8D61B-7DB1-41C1-B8B7-9FAC7D247B6B}">
      <dsp:nvSpPr>
        <dsp:cNvPr id="0" name=""/>
        <dsp:cNvSpPr/>
      </dsp:nvSpPr>
      <dsp:spPr>
        <a:xfrm>
          <a:off x="2736303" y="536"/>
          <a:ext cx="4104456" cy="20911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40000"/>
              <a:lumOff val="6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700" kern="1200" dirty="0" smtClean="0"/>
            <a:t>Demanda de diálogo, acuerdo, concertación de agenda para el desarrollo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700" kern="1200" dirty="0" smtClean="0"/>
            <a:t>Mirada al futuro: Visión País  de largo plazo</a:t>
          </a:r>
          <a:endParaRPr lang="en-US" sz="1700" kern="1200" dirty="0"/>
        </a:p>
      </dsp:txBody>
      <dsp:txXfrm>
        <a:off x="2736303" y="261930"/>
        <a:ext cx="3320275" cy="1568362"/>
      </dsp:txXfrm>
    </dsp:sp>
    <dsp:sp modelId="{C9496D44-F03B-438E-B616-0B6478026239}">
      <dsp:nvSpPr>
        <dsp:cNvPr id="0" name=""/>
        <dsp:cNvSpPr/>
      </dsp:nvSpPr>
      <dsp:spPr>
        <a:xfrm>
          <a:off x="0" y="536"/>
          <a:ext cx="2736304" cy="2091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b="1" kern="1200" dirty="0" smtClean="0"/>
            <a:t>2011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b="1" kern="1200" dirty="0" smtClean="0"/>
            <a:t>Bicentenario</a:t>
          </a:r>
          <a:endParaRPr lang="en-US" sz="2900" b="1" kern="1200" dirty="0"/>
        </a:p>
      </dsp:txBody>
      <dsp:txXfrm>
        <a:off x="102082" y="102618"/>
        <a:ext cx="2532140" cy="1886986"/>
      </dsp:txXfrm>
    </dsp:sp>
    <dsp:sp modelId="{64F9C3BE-FA8A-4C1B-A032-8F8450465BA6}">
      <dsp:nvSpPr>
        <dsp:cNvPr id="0" name=""/>
        <dsp:cNvSpPr/>
      </dsp:nvSpPr>
      <dsp:spPr>
        <a:xfrm>
          <a:off x="2736303" y="2300801"/>
          <a:ext cx="4104456" cy="209115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40000"/>
              <a:lumOff val="6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700" kern="1200" dirty="0" smtClean="0"/>
            <a:t>Ha reforzado la reflexión sobre el modelo de desarrollo y la necesidad de su reorientación para una mayor equidad</a:t>
          </a:r>
          <a:endParaRPr lang="en-US" sz="1700" kern="1200" dirty="0"/>
        </a:p>
      </dsp:txBody>
      <dsp:txXfrm>
        <a:off x="2736303" y="2562195"/>
        <a:ext cx="3320275" cy="1568362"/>
      </dsp:txXfrm>
    </dsp:sp>
    <dsp:sp modelId="{63656FC6-AF52-414B-9ED6-2DE14B9D2BE1}">
      <dsp:nvSpPr>
        <dsp:cNvPr id="0" name=""/>
        <dsp:cNvSpPr/>
      </dsp:nvSpPr>
      <dsp:spPr>
        <a:xfrm>
          <a:off x="0" y="2300801"/>
          <a:ext cx="2736304" cy="20911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b="1" kern="1200" dirty="0" smtClean="0"/>
            <a:t>Crecimiento económico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900" b="1" kern="1200" dirty="0" smtClean="0"/>
            <a:t>Persistencia desigualdades</a:t>
          </a:r>
          <a:endParaRPr lang="en-US" sz="2900" b="1" kern="1200" dirty="0"/>
        </a:p>
      </dsp:txBody>
      <dsp:txXfrm>
        <a:off x="102082" y="2402883"/>
        <a:ext cx="2532140" cy="18869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E1A1E-5CF3-410A-AC40-BC1392D7ACF8}">
      <dsp:nvSpPr>
        <dsp:cNvPr id="0" name=""/>
        <dsp:cNvSpPr/>
      </dsp:nvSpPr>
      <dsp:spPr>
        <a:xfrm>
          <a:off x="1895875" y="123312"/>
          <a:ext cx="2833142" cy="2551299"/>
        </a:xfrm>
        <a:prstGeom prst="ellipse">
          <a:avLst/>
        </a:prstGeom>
        <a:solidFill>
          <a:schemeClr val="accent4">
            <a:lumMod val="60000"/>
            <a:lumOff val="40000"/>
            <a:alpha val="50000"/>
          </a:schemeClr>
        </a:solidFill>
        <a:ln w="25400" cap="flat" cmpd="sng" algn="ctr">
          <a:solidFill>
            <a:schemeClr val="accent4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/>
            <a:t>Gobernabilidad democrática</a:t>
          </a:r>
          <a:endParaRPr lang="en-US" sz="2000" b="1" kern="1200" dirty="0"/>
        </a:p>
      </dsp:txBody>
      <dsp:txXfrm>
        <a:off x="2273627" y="569790"/>
        <a:ext cx="2077637" cy="1148084"/>
      </dsp:txXfrm>
    </dsp:sp>
    <dsp:sp modelId="{0DFF0437-DCDE-4B6D-A975-24D2A420C684}">
      <dsp:nvSpPr>
        <dsp:cNvPr id="0" name=""/>
        <dsp:cNvSpPr/>
      </dsp:nvSpPr>
      <dsp:spPr>
        <a:xfrm>
          <a:off x="2976001" y="1841188"/>
          <a:ext cx="2964533" cy="2551299"/>
        </a:xfrm>
        <a:prstGeom prst="ellipse">
          <a:avLst/>
        </a:prstGeom>
        <a:solidFill>
          <a:schemeClr val="accent1">
            <a:lumMod val="75000"/>
            <a:alpha val="50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/>
            <a:t>Competitividad</a:t>
          </a:r>
          <a:endParaRPr lang="en-US" sz="2000" b="1" kern="1200" dirty="0"/>
        </a:p>
      </dsp:txBody>
      <dsp:txXfrm>
        <a:off x="3882655" y="2500273"/>
        <a:ext cx="1778720" cy="1403214"/>
      </dsp:txXfrm>
    </dsp:sp>
    <dsp:sp modelId="{F78A71D2-3D9B-43BF-9795-F55D977A634A}">
      <dsp:nvSpPr>
        <dsp:cNvPr id="0" name=""/>
        <dsp:cNvSpPr/>
      </dsp:nvSpPr>
      <dsp:spPr>
        <a:xfrm>
          <a:off x="495687" y="1841188"/>
          <a:ext cx="3061534" cy="2551299"/>
        </a:xfrm>
        <a:prstGeom prst="ellipse">
          <a:avLst/>
        </a:prstGeom>
        <a:solidFill>
          <a:schemeClr val="accent2">
            <a:lumMod val="75000"/>
            <a:alpha val="5000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b="1" kern="1200" dirty="0" smtClean="0"/>
            <a:t>Inclusión social</a:t>
          </a:r>
          <a:endParaRPr lang="en-US" sz="2000" b="1" kern="1200" dirty="0"/>
        </a:p>
      </dsp:txBody>
      <dsp:txXfrm>
        <a:off x="783982" y="2500273"/>
        <a:ext cx="1836920" cy="14032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4C48D-1017-4B45-85EC-64AA7C26FC38}" type="datetimeFigureOut">
              <a:rPr lang="es-PY" smtClean="0"/>
              <a:pPr/>
              <a:t>21/11/2011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148F0-191C-4A58-A6A4-C55BC3E74BEE}" type="slidenum">
              <a:rPr lang="es-PY" smtClean="0"/>
              <a:pPr/>
              <a:t>‹Nº›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image" Target="../media/image5.png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71480"/>
            <a:ext cx="3286148" cy="690091"/>
          </a:xfrm>
          <a:prstGeom prst="rect">
            <a:avLst/>
          </a:prstGeom>
          <a:noFill/>
        </p:spPr>
      </p:pic>
      <p:pic>
        <p:nvPicPr>
          <p:cNvPr id="16" name="Picture 3" descr="paragoay-todos-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500042"/>
            <a:ext cx="175389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Rectángulo"/>
          <p:cNvSpPr/>
          <p:nvPr/>
        </p:nvSpPr>
        <p:spPr>
          <a:xfrm>
            <a:off x="928662" y="5286388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HUGO ROYG ARANDA</a:t>
            </a:r>
          </a:p>
          <a:p>
            <a:r>
              <a:rPr lang="fr-FR" b="1" dirty="0" smtClean="0">
                <a:solidFill>
                  <a:schemeClr val="tx2"/>
                </a:solidFill>
              </a:rPr>
              <a:t>Secretaría Técnica </a:t>
            </a:r>
            <a:r>
              <a:rPr lang="fr-FR" b="1" dirty="0">
                <a:solidFill>
                  <a:schemeClr val="tx2"/>
                </a:solidFill>
              </a:rPr>
              <a:t>de </a:t>
            </a:r>
            <a:r>
              <a:rPr lang="fr-FR" b="1" dirty="0" smtClean="0">
                <a:solidFill>
                  <a:schemeClr val="tx2"/>
                </a:solidFill>
              </a:rPr>
              <a:t>Planificación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19" name="2 Subtítulo"/>
          <p:cNvSpPr>
            <a:spLocks noGrp="1"/>
          </p:cNvSpPr>
          <p:nvPr>
            <p:ph type="subTitle" idx="1"/>
          </p:nvPr>
        </p:nvSpPr>
        <p:spPr>
          <a:xfrm>
            <a:off x="1357290" y="2285992"/>
            <a:ext cx="7215238" cy="1143008"/>
          </a:xfrm>
        </p:spPr>
        <p:txBody>
          <a:bodyPr>
            <a:noAutofit/>
          </a:bodyPr>
          <a:lstStyle/>
          <a:p>
            <a:r>
              <a:rPr lang="es-PY" sz="2600" b="1" dirty="0" smtClean="0">
                <a:solidFill>
                  <a:schemeClr val="bg2">
                    <a:lumMod val="10000"/>
                  </a:schemeClr>
                </a:solidFill>
              </a:rPr>
              <a:t>Construcción de consensos para la cohesión social</a:t>
            </a:r>
          </a:p>
          <a:p>
            <a:endParaRPr lang="es-ES" sz="1100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928662" y="4286256"/>
            <a:ext cx="4857784" cy="357190"/>
          </a:xfrm>
          <a:prstGeom prst="rect">
            <a:avLst/>
          </a:prstGeom>
          <a:solidFill>
            <a:schemeClr val="tx1">
              <a:lumMod val="50000"/>
              <a:lumOff val="5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11" name="10 CuadroTexto"/>
          <p:cNvSpPr txBox="1"/>
          <p:nvPr/>
        </p:nvSpPr>
        <p:spPr>
          <a:xfrm>
            <a:off x="1735204" y="3429000"/>
            <a:ext cx="6795643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2200" b="1" dirty="0" smtClean="0">
                <a:solidFill>
                  <a:schemeClr val="tx2"/>
                </a:solidFill>
              </a:rPr>
              <a:t>Encuentro de Intercambio y Programación </a:t>
            </a:r>
            <a:r>
              <a:rPr lang="es-AR" sz="2200" b="1" dirty="0" err="1" smtClean="0">
                <a:solidFill>
                  <a:schemeClr val="tx2"/>
                </a:solidFill>
              </a:rPr>
              <a:t>EUROsociAL</a:t>
            </a:r>
            <a:r>
              <a:rPr lang="es-AR" sz="2200" b="1" dirty="0" smtClean="0">
                <a:solidFill>
                  <a:schemeClr val="tx2"/>
                </a:solidFill>
              </a:rPr>
              <a:t> II</a:t>
            </a:r>
          </a:p>
          <a:p>
            <a:pPr algn="ctr"/>
            <a:r>
              <a:rPr lang="es-AR" sz="2000" dirty="0" smtClean="0">
                <a:solidFill>
                  <a:schemeClr val="tx2"/>
                </a:solidFill>
              </a:rPr>
              <a:t>Asunción, 15 de noviembre 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s-AR" i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1500166" y="428604"/>
          <a:ext cx="6072230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/>
        </p:nvGraphicFramePr>
        <p:xfrm>
          <a:off x="642910" y="2285992"/>
          <a:ext cx="5810248" cy="3706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11 Grupo"/>
          <p:cNvGrpSpPr/>
          <p:nvPr/>
        </p:nvGrpSpPr>
        <p:grpSpPr>
          <a:xfrm>
            <a:off x="4500562" y="4143380"/>
            <a:ext cx="1853405" cy="1853405"/>
            <a:chOff x="2024033" y="1853405"/>
            <a:chExt cx="1853405" cy="1853405"/>
          </a:xfrm>
          <a:solidFill>
            <a:schemeClr val="accent2">
              <a:lumMod val="40000"/>
              <a:lumOff val="60000"/>
            </a:schemeClr>
          </a:solidFill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13" name="12 Triángulo isósceles"/>
            <p:cNvSpPr/>
            <p:nvPr/>
          </p:nvSpPr>
          <p:spPr>
            <a:xfrm rot="10800000">
              <a:off x="2024033" y="1853405"/>
              <a:ext cx="1853405" cy="1853405"/>
            </a:xfrm>
            <a:prstGeom prst="triangle">
              <a:avLst/>
            </a:prstGeom>
            <a:grpFill/>
            <a:ln w="3810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1550546"/>
                <a:satOff val="10438"/>
                <a:lumOff val="1179"/>
                <a:alphaOff val="0"/>
              </a:schemeClr>
            </a:fillRef>
            <a:effectRef idx="0">
              <a:schemeClr val="accent2">
                <a:hueOff val="-11550546"/>
                <a:satOff val="10438"/>
                <a:lumOff val="117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Triángulo isósceles 4"/>
            <p:cNvSpPr/>
            <p:nvPr/>
          </p:nvSpPr>
          <p:spPr>
            <a:xfrm rot="21600000">
              <a:off x="2487384" y="1853405"/>
              <a:ext cx="926703" cy="926702"/>
            </a:xfrm>
            <a:prstGeom prst="rect">
              <a:avLst/>
            </a:prstGeom>
            <a:grpFill/>
            <a:ln w="3810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Y" sz="1200" b="1" kern="12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Buen Gobierno</a:t>
              </a:r>
              <a:endParaRPr lang="es-PY" sz="1200" b="1" kern="12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</p:grpSp>
      <p:grpSp>
        <p:nvGrpSpPr>
          <p:cNvPr id="3" name="14 Grupo"/>
          <p:cNvGrpSpPr/>
          <p:nvPr/>
        </p:nvGrpSpPr>
        <p:grpSpPr>
          <a:xfrm>
            <a:off x="5357818" y="4071942"/>
            <a:ext cx="2000264" cy="1924843"/>
            <a:chOff x="1023899" y="1785941"/>
            <a:chExt cx="1853405" cy="1853405"/>
          </a:xfrm>
          <a:solidFill>
            <a:schemeClr val="accent4">
              <a:lumMod val="20000"/>
              <a:lumOff val="80000"/>
            </a:schemeClr>
          </a:solidFill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</p:grpSpPr>
        <p:sp>
          <p:nvSpPr>
            <p:cNvPr id="16" name="15 Triángulo isósceles"/>
            <p:cNvSpPr/>
            <p:nvPr/>
          </p:nvSpPr>
          <p:spPr>
            <a:xfrm>
              <a:off x="1023899" y="1785941"/>
              <a:ext cx="1853405" cy="1853405"/>
            </a:xfrm>
            <a:prstGeom prst="triangle">
              <a:avLst/>
            </a:prstGeom>
            <a:grpFill/>
            <a:ln w="3810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5775273"/>
                <a:satOff val="5219"/>
                <a:lumOff val="589"/>
                <a:alphaOff val="0"/>
              </a:schemeClr>
            </a:fillRef>
            <a:effectRef idx="0">
              <a:schemeClr val="accent2">
                <a:hueOff val="-5775273"/>
                <a:satOff val="5219"/>
                <a:lumOff val="58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riángulo isósceles 4"/>
            <p:cNvSpPr/>
            <p:nvPr/>
          </p:nvSpPr>
          <p:spPr>
            <a:xfrm>
              <a:off x="1487250" y="2817741"/>
              <a:ext cx="992896" cy="619081"/>
            </a:xfrm>
            <a:prstGeom prst="rect">
              <a:avLst/>
            </a:prstGeom>
            <a:grpFill/>
            <a:ln w="38100"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PY" sz="1200" kern="1200" dirty="0" smtClean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rPr>
                <a:t>Ciencia, cultura, deporte, méritos</a:t>
              </a:r>
              <a:endParaRPr lang="es-PY" sz="1200" kern="12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endParaRPr>
            </a:p>
          </p:txBody>
        </p:sp>
      </p:grpSp>
      <p:sp>
        <p:nvSpPr>
          <p:cNvPr id="29" name="28 CuadroTexto"/>
          <p:cNvSpPr txBox="1"/>
          <p:nvPr/>
        </p:nvSpPr>
        <p:spPr>
          <a:xfrm>
            <a:off x="6858016" y="247715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800" dirty="0" smtClean="0">
                <a:latin typeface="Aharoni" pitchFamily="2" charset="-79"/>
                <a:cs typeface="Aharoni" pitchFamily="2" charset="-79"/>
              </a:rPr>
              <a:t>Gobierno</a:t>
            </a:r>
            <a:endParaRPr lang="es-PY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142844" y="3477284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800" dirty="0" smtClean="0">
                <a:latin typeface="Aharoni" pitchFamily="2" charset="-79"/>
                <a:cs typeface="Aharoni" pitchFamily="2" charset="-79"/>
              </a:rPr>
              <a:t>Sociedad</a:t>
            </a:r>
            <a:endParaRPr lang="es-PY" sz="28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 descr="C:\Users\lferreira\Desktop\Dibujos\images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786578" y="943540"/>
            <a:ext cx="1676395" cy="1342452"/>
          </a:xfrm>
          <a:prstGeom prst="rect">
            <a:avLst/>
          </a:prstGeom>
          <a:noFill/>
        </p:spPr>
      </p:pic>
      <p:pic>
        <p:nvPicPr>
          <p:cNvPr id="25" name="Picture 2" descr="C:\Users\lferreira\Desktop\Dibujos\images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4282" y="4357694"/>
            <a:ext cx="1623525" cy="1300115"/>
          </a:xfrm>
          <a:prstGeom prst="rect">
            <a:avLst/>
          </a:prstGeom>
          <a:noFill/>
        </p:spPr>
      </p:pic>
      <p:cxnSp>
        <p:nvCxnSpPr>
          <p:cNvPr id="32" name="31 Conector recto de flecha"/>
          <p:cNvCxnSpPr/>
          <p:nvPr/>
        </p:nvCxnSpPr>
        <p:spPr>
          <a:xfrm rot="5400000">
            <a:off x="6965173" y="3321843"/>
            <a:ext cx="500860" cy="794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rot="5400000" flipH="1" flipV="1">
            <a:off x="1320777" y="2963859"/>
            <a:ext cx="500066" cy="1588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6572264" y="3857629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 smtClean="0">
                <a:latin typeface="Aharoni" pitchFamily="2" charset="-79"/>
                <a:cs typeface="Aharoni" pitchFamily="2" charset="-79"/>
              </a:rPr>
              <a:t>Decisiones puntuales</a:t>
            </a:r>
            <a:endParaRPr lang="es-PY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285720" y="1643050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800" dirty="0" smtClean="0">
                <a:latin typeface="Aharoni" pitchFamily="2" charset="-79"/>
                <a:cs typeface="Aharoni" pitchFamily="2" charset="-79"/>
              </a:rPr>
              <a:t>Acuerdos</a:t>
            </a:r>
            <a:endParaRPr lang="es-PY" sz="2800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39" name="38 Conector recto de flecha"/>
          <p:cNvCxnSpPr/>
          <p:nvPr/>
        </p:nvCxnSpPr>
        <p:spPr>
          <a:xfrm>
            <a:off x="1428728" y="2285992"/>
            <a:ext cx="6000792" cy="1588"/>
          </a:xfrm>
          <a:prstGeom prst="straightConnector1">
            <a:avLst/>
          </a:prstGeom>
          <a:ln w="38100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Abrir corchete"/>
          <p:cNvSpPr/>
          <p:nvPr/>
        </p:nvSpPr>
        <p:spPr>
          <a:xfrm rot="16200000">
            <a:off x="4214810" y="2786058"/>
            <a:ext cx="500066" cy="7215238"/>
          </a:xfrm>
          <a:prstGeom prst="leftBracket">
            <a:avLst>
              <a:gd name="adj" fmla="val 8333"/>
            </a:avLst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Y" dirty="0">
              <a:solidFill>
                <a:srgbClr val="FF0000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1857356" y="6058935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               </a:t>
            </a:r>
            <a:r>
              <a:rPr lang="es-PY" sz="2800" b="1" dirty="0" smtClean="0">
                <a:solidFill>
                  <a:srgbClr val="002060"/>
                </a:solidFill>
                <a:latin typeface="Brush Script MT" pitchFamily="66" charset="0"/>
                <a:cs typeface="Aharoni" pitchFamily="2" charset="-79"/>
              </a:rPr>
              <a:t>dinámica del </a:t>
            </a:r>
            <a:r>
              <a:rPr lang="es-PY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ENEP </a:t>
            </a:r>
            <a:endParaRPr lang="es-PY" sz="2800" b="1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5" name="44 Abrir corchete"/>
          <p:cNvSpPr/>
          <p:nvPr/>
        </p:nvSpPr>
        <p:spPr>
          <a:xfrm rot="5400000">
            <a:off x="4071935" y="-2286041"/>
            <a:ext cx="642942" cy="7215240"/>
          </a:xfrm>
          <a:prstGeom prst="leftBracket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22" name="21 CuadroTexto"/>
          <p:cNvSpPr txBox="1"/>
          <p:nvPr/>
        </p:nvSpPr>
        <p:spPr>
          <a:xfrm>
            <a:off x="2714612" y="630776"/>
            <a:ext cx="3342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Y" sz="2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Visión  de largo plazo</a:t>
            </a:r>
            <a:endParaRPr lang="es-PY" sz="24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23" name="22 Conector recto de flecha"/>
          <p:cNvCxnSpPr/>
          <p:nvPr/>
        </p:nvCxnSpPr>
        <p:spPr>
          <a:xfrm rot="5400000">
            <a:off x="7428726" y="4572008"/>
            <a:ext cx="1143802" cy="794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rot="5400000" flipH="1" flipV="1">
            <a:off x="322233" y="2893215"/>
            <a:ext cx="1070776" cy="794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50 CuadroTexto"/>
          <p:cNvSpPr txBox="1"/>
          <p:nvPr/>
        </p:nvSpPr>
        <p:spPr>
          <a:xfrm>
            <a:off x="7358082" y="5221444"/>
            <a:ext cx="1500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Políticas </a:t>
            </a:r>
          </a:p>
          <a:p>
            <a:r>
              <a:rPr lang="es-PY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 Estado</a:t>
            </a:r>
            <a:endParaRPr lang="es-PY" sz="20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7500958" y="3143248"/>
            <a:ext cx="1643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 smtClean="0">
                <a:latin typeface="Aharoni" pitchFamily="2" charset="-79"/>
                <a:cs typeface="Aharoni" pitchFamily="2" charset="-79"/>
              </a:rPr>
              <a:t>Estructura del Presupuesto</a:t>
            </a:r>
            <a:endParaRPr lang="es-PY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61" name="60 Conector recto"/>
          <p:cNvCxnSpPr/>
          <p:nvPr/>
        </p:nvCxnSpPr>
        <p:spPr>
          <a:xfrm rot="5400000">
            <a:off x="7571602" y="2643182"/>
            <a:ext cx="858050" cy="79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rot="5400000">
            <a:off x="-35354" y="5250272"/>
            <a:ext cx="1785950" cy="79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 rot="5400000">
            <a:off x="643307" y="4142983"/>
            <a:ext cx="428628" cy="79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86644" y="6272239"/>
            <a:ext cx="1782995" cy="58578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  <p:sp>
        <p:nvSpPr>
          <p:cNvPr id="37" name="36 CuadroTexto"/>
          <p:cNvSpPr txBox="1"/>
          <p:nvPr/>
        </p:nvSpPr>
        <p:spPr>
          <a:xfrm>
            <a:off x="395536" y="260648"/>
            <a:ext cx="1102353" cy="40011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AR" sz="2000" b="1" dirty="0" smtClean="0">
                <a:solidFill>
                  <a:schemeClr val="bg1"/>
                </a:solidFill>
              </a:rPr>
              <a:t>DESAFÍO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33" name="32 CuadroTexto"/>
          <p:cNvSpPr txBox="1"/>
          <p:nvPr/>
        </p:nvSpPr>
        <p:spPr>
          <a:xfrm>
            <a:off x="6429388" y="6286520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000" b="1" dirty="0" smtClean="0">
                <a:solidFill>
                  <a:schemeClr val="bg1"/>
                </a:solidFill>
              </a:rPr>
              <a:t>VISION DEL PLAN</a:t>
            </a:r>
            <a:endParaRPr lang="es-PY" sz="2000" b="1" dirty="0">
              <a:solidFill>
                <a:schemeClr val="bg1"/>
              </a:solidFill>
            </a:endParaRPr>
          </a:p>
        </p:txBody>
      </p:sp>
      <p:sp>
        <p:nvSpPr>
          <p:cNvPr id="8" name="9 CuadroTexto"/>
          <p:cNvSpPr txBox="1">
            <a:spLocks noChangeArrowheads="1"/>
          </p:cNvSpPr>
          <p:nvPr/>
        </p:nvSpPr>
        <p:spPr bwMode="auto">
          <a:xfrm>
            <a:off x="3071802" y="692697"/>
            <a:ext cx="607219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PY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	Potenciales utilidades de 	</a:t>
            </a:r>
            <a:r>
              <a:rPr lang="es-PY" sz="2400" b="1" dirty="0" err="1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EUROsociAL</a:t>
            </a:r>
            <a:endParaRPr lang="es-PY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endParaRPr lang="es-PY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071770" y="1643050"/>
            <a:ext cx="60722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52400" y="15240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60648"/>
            <a:ext cx="1254233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13 Diagrama"/>
          <p:cNvGraphicFramePr/>
          <p:nvPr/>
        </p:nvGraphicFramePr>
        <p:xfrm>
          <a:off x="1259632" y="1844824"/>
          <a:ext cx="756084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lum bright="40000" contrast="-59000"/>
          </a:blip>
          <a:srcRect/>
          <a:stretch>
            <a:fillRect/>
          </a:stretch>
        </p:blipFill>
        <p:spPr bwMode="auto">
          <a:xfrm>
            <a:off x="6929454" y="4429132"/>
            <a:ext cx="18288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13" name="10 CuadroTexto"/>
          <p:cNvSpPr txBox="1">
            <a:spLocks noChangeArrowheads="1"/>
          </p:cNvSpPr>
          <p:nvPr/>
        </p:nvSpPr>
        <p:spPr bwMode="auto">
          <a:xfrm>
            <a:off x="1979712" y="2348880"/>
            <a:ext cx="5772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s-EC" sz="3200" b="1" dirty="0">
                <a:latin typeface="Calibri" pitchFamily="34" charset="0"/>
              </a:rPr>
              <a:t>MUCHAS GRACIAS</a:t>
            </a:r>
            <a:endParaRPr lang="es-EC" sz="4000" b="1" dirty="0">
              <a:latin typeface="Calibri" pitchFamily="34" charset="0"/>
            </a:endParaRPr>
          </a:p>
        </p:txBody>
      </p:sp>
      <p:sp>
        <p:nvSpPr>
          <p:cNvPr id="15" name="10 CuadroTexto"/>
          <p:cNvSpPr txBox="1">
            <a:spLocks noChangeArrowheads="1"/>
          </p:cNvSpPr>
          <p:nvPr/>
        </p:nvSpPr>
        <p:spPr bwMode="auto">
          <a:xfrm>
            <a:off x="1043608" y="2996952"/>
            <a:ext cx="74866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defRPr/>
            </a:pPr>
            <a:r>
              <a:rPr lang="es-EC" sz="2400" dirty="0">
                <a:latin typeface="Calibri" pitchFamily="34" charset="0"/>
              </a:rPr>
              <a:t>www.stp.gov.py</a:t>
            </a:r>
          </a:p>
          <a:p>
            <a:pPr marL="342900" indent="-342900" algn="ctr">
              <a:defRPr/>
            </a:pPr>
            <a:r>
              <a:rPr lang="es-EC" sz="2400" dirty="0">
                <a:latin typeface="Calibri" pitchFamily="34" charset="0"/>
              </a:rPr>
              <a:t>http://</a:t>
            </a:r>
            <a:r>
              <a:rPr lang="es-EC" sz="2400" dirty="0" smtClean="0">
                <a:latin typeface="Calibri" pitchFamily="34" charset="0"/>
              </a:rPr>
              <a:t>www.facebook.com/secretariatecnicaplanificacion</a:t>
            </a:r>
          </a:p>
          <a:p>
            <a:pPr marL="342900" indent="-342900" algn="ctr">
              <a:defRPr/>
            </a:pPr>
            <a:endParaRPr lang="es-EC" sz="2400" dirty="0">
              <a:latin typeface="Calibri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483768" y="3717032"/>
            <a:ext cx="47832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defRPr/>
            </a:pPr>
            <a:r>
              <a:rPr lang="es-PY" sz="2400" dirty="0">
                <a:latin typeface="Calibri" pitchFamily="34" charset="0"/>
              </a:rPr>
              <a:t>http://www.facebook.com/hugoroyg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3071802" y="785794"/>
            <a:ext cx="6000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2400" b="1" dirty="0" smtClean="0">
                <a:solidFill>
                  <a:schemeClr val="tx2"/>
                </a:solidFill>
                <a:latin typeface="Calibri" pitchFamily="34" charset="0"/>
              </a:rPr>
              <a:t>Proceso de diálogo social en Paraguay</a:t>
            </a:r>
          </a:p>
          <a:p>
            <a:pPr algn="just"/>
            <a:r>
              <a:rPr lang="es-PY" sz="2400" dirty="0" smtClean="0">
                <a:solidFill>
                  <a:schemeClr val="tx2"/>
                </a:solidFill>
                <a:latin typeface="Calibri" pitchFamily="34" charset="0"/>
              </a:rPr>
              <a:t>Algunos antecedentes</a:t>
            </a:r>
            <a:endParaRPr lang="es-PY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071770" y="1643050"/>
            <a:ext cx="60722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15 Diagrama"/>
          <p:cNvGraphicFramePr/>
          <p:nvPr/>
        </p:nvGraphicFramePr>
        <p:xfrm>
          <a:off x="2627784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" name="16 Imagen" descr="mapa%20paraguay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11760" y="1916832"/>
            <a:ext cx="4453248" cy="4572000"/>
          </a:xfrm>
          <a:prstGeom prst="rect">
            <a:avLst/>
          </a:prstGeom>
        </p:spPr>
      </p:pic>
      <p:sp>
        <p:nvSpPr>
          <p:cNvPr id="18" name="17 CuadroTexto"/>
          <p:cNvSpPr txBox="1"/>
          <p:nvPr/>
        </p:nvSpPr>
        <p:spPr>
          <a:xfrm>
            <a:off x="1331640" y="2348880"/>
            <a:ext cx="2673874" cy="1200329"/>
          </a:xfrm>
          <a:prstGeom prst="rect">
            <a:avLst/>
          </a:prstGeom>
          <a:solidFill>
            <a:srgbClr val="C0C0C0">
              <a:alpha val="52549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chemeClr val="tx2"/>
                </a:solidFill>
              </a:rPr>
              <a:t>Acuerdo Nacional</a:t>
            </a:r>
          </a:p>
          <a:p>
            <a:pPr algn="ctr"/>
            <a:r>
              <a:rPr lang="es-AR" b="1" dirty="0" smtClean="0">
                <a:solidFill>
                  <a:schemeClr val="tx2"/>
                </a:solidFill>
              </a:rPr>
              <a:t>1978</a:t>
            </a:r>
          </a:p>
          <a:p>
            <a:pPr algn="ctr"/>
            <a:r>
              <a:rPr lang="es-AR" dirty="0" smtClean="0">
                <a:solidFill>
                  <a:schemeClr val="tx2"/>
                </a:solidFill>
              </a:rPr>
              <a:t>Diálogo y acuerdo político </a:t>
            </a:r>
          </a:p>
          <a:p>
            <a:pPr algn="ctr"/>
            <a:r>
              <a:rPr lang="es-AR" dirty="0" smtClean="0">
                <a:solidFill>
                  <a:schemeClr val="tx2"/>
                </a:solidFill>
              </a:rPr>
              <a:t>por la democratización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932040" y="3140968"/>
            <a:ext cx="2673874" cy="923330"/>
          </a:xfrm>
          <a:prstGeom prst="rect">
            <a:avLst/>
          </a:prstGeom>
          <a:solidFill>
            <a:srgbClr val="C0C0C0">
              <a:alpha val="52549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chemeClr val="tx2"/>
                </a:solidFill>
              </a:rPr>
              <a:t>Paraguay </a:t>
            </a:r>
            <a:r>
              <a:rPr lang="es-AR" b="1" dirty="0" err="1" smtClean="0">
                <a:solidFill>
                  <a:schemeClr val="tx2"/>
                </a:solidFill>
              </a:rPr>
              <a:t>Jaipotáva</a:t>
            </a:r>
            <a:endParaRPr lang="es-AR" b="1" dirty="0" smtClean="0">
              <a:solidFill>
                <a:schemeClr val="tx2"/>
              </a:solidFill>
            </a:endParaRPr>
          </a:p>
          <a:p>
            <a:pPr algn="ctr"/>
            <a:r>
              <a:rPr lang="es-AR" b="1" dirty="0" smtClean="0">
                <a:solidFill>
                  <a:schemeClr val="tx2"/>
                </a:solidFill>
              </a:rPr>
              <a:t>1997</a:t>
            </a:r>
          </a:p>
          <a:p>
            <a:pPr algn="ctr"/>
            <a:r>
              <a:rPr lang="es-AR" dirty="0" smtClean="0">
                <a:solidFill>
                  <a:schemeClr val="tx2"/>
                </a:solidFill>
              </a:rPr>
              <a:t>CEP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27784" y="4509120"/>
            <a:ext cx="2673874" cy="1200329"/>
          </a:xfrm>
          <a:prstGeom prst="rect">
            <a:avLst/>
          </a:prstGeom>
          <a:solidFill>
            <a:srgbClr val="C0C0C0">
              <a:alpha val="52549"/>
            </a:srgb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chemeClr val="tx2"/>
                </a:solidFill>
              </a:rPr>
              <a:t>Proyecto Visión Paraguay</a:t>
            </a:r>
          </a:p>
          <a:p>
            <a:pPr algn="ctr"/>
            <a:r>
              <a:rPr lang="es-AR" b="1" dirty="0" smtClean="0">
                <a:solidFill>
                  <a:schemeClr val="tx2"/>
                </a:solidFill>
              </a:rPr>
              <a:t>2001</a:t>
            </a:r>
          </a:p>
          <a:p>
            <a:pPr algn="ctr"/>
            <a:r>
              <a:rPr lang="es-AR" dirty="0" smtClean="0">
                <a:solidFill>
                  <a:schemeClr val="tx2"/>
                </a:solidFill>
              </a:rPr>
              <a:t>PNUD/Fundación en Alianza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3143208" y="476672"/>
            <a:ext cx="6000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2400" b="1" dirty="0" smtClean="0">
                <a:solidFill>
                  <a:schemeClr val="tx2"/>
                </a:solidFill>
                <a:latin typeface="Calibri" pitchFamily="34" charset="0"/>
              </a:rPr>
              <a:t>Proceso de diálogo social en Paraguay</a:t>
            </a:r>
          </a:p>
          <a:p>
            <a:pPr algn="just"/>
            <a:r>
              <a:rPr lang="es-PY" sz="2400" dirty="0" smtClean="0">
                <a:solidFill>
                  <a:schemeClr val="tx2"/>
                </a:solidFill>
                <a:latin typeface="Calibri" pitchFamily="34" charset="0"/>
              </a:rPr>
              <a:t>Contexto actual</a:t>
            </a:r>
            <a:endParaRPr lang="es-PY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graphicFrame>
        <p:nvGraphicFramePr>
          <p:cNvPr id="16" name="15 Diagrama"/>
          <p:cNvGraphicFramePr/>
          <p:nvPr/>
        </p:nvGraphicFramePr>
        <p:xfrm>
          <a:off x="2627784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8 Diagrama"/>
          <p:cNvGraphicFramePr/>
          <p:nvPr/>
        </p:nvGraphicFramePr>
        <p:xfrm>
          <a:off x="1547664" y="1700808"/>
          <a:ext cx="68407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3143208" y="476672"/>
            <a:ext cx="6000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Y" sz="2400" b="1" dirty="0" smtClean="0">
                <a:solidFill>
                  <a:schemeClr val="tx2"/>
                </a:solidFill>
                <a:latin typeface="Calibri" pitchFamily="34" charset="0"/>
              </a:rPr>
              <a:t>Proceso de diálogo social en Paraguay</a:t>
            </a:r>
          </a:p>
          <a:p>
            <a:pPr algn="just"/>
            <a:r>
              <a:rPr lang="es-PY" sz="2400" dirty="0" smtClean="0">
                <a:solidFill>
                  <a:schemeClr val="tx2"/>
                </a:solidFill>
                <a:latin typeface="Calibri" pitchFamily="34" charset="0"/>
              </a:rPr>
              <a:t>Contexto actual</a:t>
            </a:r>
            <a:endParaRPr lang="es-PY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graphicFrame>
        <p:nvGraphicFramePr>
          <p:cNvPr id="16" name="15 Diagrama"/>
          <p:cNvGraphicFramePr/>
          <p:nvPr/>
        </p:nvGraphicFramePr>
        <p:xfrm>
          <a:off x="2627784" y="213285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1" name="20 Tabla"/>
          <p:cNvGraphicFramePr>
            <a:graphicFrameLocks noGrp="1"/>
          </p:cNvGraphicFramePr>
          <p:nvPr/>
        </p:nvGraphicFramePr>
        <p:xfrm>
          <a:off x="1259632" y="1484784"/>
          <a:ext cx="7632848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2376264"/>
                <a:gridCol w="388843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AR" sz="2400" dirty="0" smtClean="0">
                          <a:solidFill>
                            <a:schemeClr val="tx2"/>
                          </a:solidFill>
                        </a:rPr>
                        <a:t>Desde 2008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20">
                <a:tc rowSpan="6"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Emergencia de procesos de diálogos </a:t>
                      </a:r>
                      <a:r>
                        <a:rPr lang="es-ES" sz="1800" b="1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intra</a:t>
                      </a:r>
                      <a:r>
                        <a:rPr lang="es-E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-sectoriales para la generación de propuestas de políticas concertadas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Redes de ONGS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Contribución de las </a:t>
                      </a:r>
                      <a:r>
                        <a:rPr lang="es-AR" sz="1800" b="1" i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ONGs</a:t>
                      </a:r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 la formulación de políticas públicas del nuevo gobierno (2008)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Organizaciones Pueblos indígenas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Propuestas de Políticas Públicas para Pueblos Indígenas  (2009)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Movimiento campesino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Propuesta y acciones para la implementación de una Reforma Agraria en Paraguay  (2010)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Sector empresarial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Síntesis  de Foros</a:t>
                      </a:r>
                      <a:r>
                        <a:rPr lang="es-AR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(Foro Empresarial, 2011)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AR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Sector sindical</a:t>
                      </a:r>
                      <a:endParaRPr lang="en-US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Aportes</a:t>
                      </a:r>
                      <a:r>
                        <a:rPr lang="es-AR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 el diálogo </a:t>
                      </a:r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(CNT,</a:t>
                      </a:r>
                      <a:r>
                        <a:rPr lang="es-AR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2011)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800" b="1" i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Propuesta de Política Nacional de Desarrollo  (CUT-A,</a:t>
                      </a:r>
                      <a:r>
                        <a:rPr lang="es-AR" sz="1800" b="1" i="1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2011)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</a:tr>
              <a:tr h="468560">
                <a:tc gridSpan="3">
                  <a:txBody>
                    <a:bodyPr/>
                    <a:lstStyle/>
                    <a:p>
                      <a:pPr algn="ctr"/>
                      <a:r>
                        <a:rPr lang="es-AR" b="1" dirty="0" smtClean="0">
                          <a:solidFill>
                            <a:schemeClr val="bg1"/>
                          </a:solidFill>
                        </a:rPr>
                        <a:t>PROPUESTAS</a:t>
                      </a:r>
                      <a:r>
                        <a:rPr lang="es-AR" b="1" baseline="0" dirty="0" smtClean="0">
                          <a:solidFill>
                            <a:schemeClr val="bg1"/>
                          </a:solidFill>
                        </a:rPr>
                        <a:t> COMUNES Y DISPOSICIÓN AL DIÁLOGO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alpha val="5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33" name="32 CuadroTexto"/>
          <p:cNvSpPr txBox="1"/>
          <p:nvPr/>
        </p:nvSpPr>
        <p:spPr>
          <a:xfrm>
            <a:off x="6429388" y="6286520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000" b="1" dirty="0" smtClean="0">
                <a:solidFill>
                  <a:schemeClr val="bg1"/>
                </a:solidFill>
              </a:rPr>
              <a:t>VISION DEL PLAN</a:t>
            </a:r>
            <a:endParaRPr lang="es-PY" sz="2000" b="1" dirty="0">
              <a:solidFill>
                <a:schemeClr val="bg1"/>
              </a:solidFill>
            </a:endParaRPr>
          </a:p>
        </p:txBody>
      </p:sp>
      <p:sp>
        <p:nvSpPr>
          <p:cNvPr id="8" name="9 CuadroTexto"/>
          <p:cNvSpPr txBox="1">
            <a:spLocks noChangeArrowheads="1"/>
          </p:cNvSpPr>
          <p:nvPr/>
        </p:nvSpPr>
        <p:spPr bwMode="auto">
          <a:xfrm>
            <a:off x="3071802" y="692696"/>
            <a:ext cx="60721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PY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			Estado de la reforma</a:t>
            </a:r>
          </a:p>
          <a:p>
            <a:endParaRPr lang="es-PY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071770" y="1643050"/>
            <a:ext cx="60722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52400" y="15240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04664"/>
            <a:ext cx="1970937" cy="201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18 Imagen" descr="mapa%20paragua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2132856"/>
            <a:ext cx="3918858" cy="4023360"/>
          </a:xfrm>
          <a:prstGeom prst="rect">
            <a:avLst/>
          </a:prstGeom>
        </p:spPr>
      </p:pic>
      <p:sp>
        <p:nvSpPr>
          <p:cNvPr id="20" name="19 Rectángulo redondeado"/>
          <p:cNvSpPr/>
          <p:nvPr/>
        </p:nvSpPr>
        <p:spPr>
          <a:xfrm>
            <a:off x="3275856" y="3573016"/>
            <a:ext cx="1994520" cy="914400"/>
          </a:xfrm>
          <a:prstGeom prst="roundRect">
            <a:avLst/>
          </a:prstGeom>
          <a:solidFill>
            <a:srgbClr val="4F81BD">
              <a:alpha val="65098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EQUIPO TÉCNICO</a:t>
            </a:r>
          </a:p>
          <a:p>
            <a:pPr algn="ctr"/>
            <a:r>
              <a:rPr lang="es-AR" dirty="0" smtClean="0"/>
              <a:t>Julio 2011</a:t>
            </a:r>
            <a:endParaRPr lang="en-US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5796136" y="1844824"/>
            <a:ext cx="2952328" cy="1224136"/>
          </a:xfrm>
          <a:prstGeom prst="roundRect">
            <a:avLst/>
          </a:prstGeom>
          <a:solidFill>
            <a:srgbClr val="4F81BD">
              <a:alpha val="6117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000" b="1" dirty="0" smtClean="0"/>
              <a:t>Decreto  7516</a:t>
            </a:r>
            <a:endParaRPr lang="es-AR" dirty="0" smtClean="0"/>
          </a:p>
          <a:p>
            <a:pPr algn="ctr"/>
            <a:r>
              <a:rPr lang="es-AR" b="1" dirty="0" smtClean="0"/>
              <a:t>COMISIÓN PRO ENEP</a:t>
            </a:r>
          </a:p>
          <a:p>
            <a:pPr algn="ctr"/>
            <a:r>
              <a:rPr lang="es-AR" dirty="0" smtClean="0"/>
              <a:t>26 de octubre 2011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915816" y="4725144"/>
            <a:ext cx="2616229" cy="1754326"/>
          </a:xfrm>
          <a:prstGeom prst="rect">
            <a:avLst/>
          </a:prstGeom>
          <a:solidFill>
            <a:srgbClr val="99CCFF">
              <a:alpha val="61176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AR" dirty="0" smtClean="0"/>
              <a:t>Apoyo documental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Propuesta de normativa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Reuniones sectoriales </a:t>
            </a:r>
          </a:p>
          <a:p>
            <a:r>
              <a:rPr lang="es-AR" dirty="0" smtClean="0"/>
              <a:t>e intersectoriales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Comunicación</a:t>
            </a:r>
          </a:p>
          <a:p>
            <a:endParaRPr lang="en-U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5940152" y="3212976"/>
            <a:ext cx="2592288" cy="3416320"/>
          </a:xfrm>
          <a:prstGeom prst="rect">
            <a:avLst/>
          </a:prstGeom>
          <a:solidFill>
            <a:srgbClr val="99CCFF">
              <a:alpha val="61176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es-PY" dirty="0" smtClean="0"/>
              <a:t> Estará integrada por personas representativas que provengan del sector empresarial, de organizaciones sociales, del ámbito académico, de la ciencia y la cultura; designadas por el Poder Ejecutivo</a:t>
            </a:r>
          </a:p>
          <a:p>
            <a:pPr lvl="0"/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es-AR" dirty="0" smtClean="0"/>
              <a:t> 4 ministros del Poder Ejecutivo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33" name="32 CuadroTexto"/>
          <p:cNvSpPr txBox="1"/>
          <p:nvPr/>
        </p:nvSpPr>
        <p:spPr>
          <a:xfrm>
            <a:off x="6429388" y="6286520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000" b="1" dirty="0" smtClean="0">
                <a:solidFill>
                  <a:schemeClr val="bg1"/>
                </a:solidFill>
              </a:rPr>
              <a:t>VISION DEL PLAN</a:t>
            </a:r>
            <a:endParaRPr lang="es-PY" sz="2000" b="1" dirty="0">
              <a:solidFill>
                <a:schemeClr val="bg1"/>
              </a:solidFill>
            </a:endParaRPr>
          </a:p>
        </p:txBody>
      </p:sp>
      <p:sp>
        <p:nvSpPr>
          <p:cNvPr id="8" name="9 CuadroTexto"/>
          <p:cNvSpPr txBox="1">
            <a:spLocks noChangeArrowheads="1"/>
          </p:cNvSpPr>
          <p:nvPr/>
        </p:nvSpPr>
        <p:spPr bwMode="auto">
          <a:xfrm>
            <a:off x="3071802" y="692696"/>
            <a:ext cx="60721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PY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			Estado de la reforma</a:t>
            </a:r>
          </a:p>
          <a:p>
            <a:endParaRPr lang="es-PY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071770" y="1643050"/>
            <a:ext cx="60722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52400" y="15240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76672"/>
            <a:ext cx="1970937" cy="201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18 Imagen" descr="mapa%20paragua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1916832"/>
            <a:ext cx="4542313" cy="4663440"/>
          </a:xfrm>
          <a:prstGeom prst="rect">
            <a:avLst/>
          </a:prstGeom>
        </p:spPr>
      </p:pic>
      <p:sp>
        <p:nvSpPr>
          <p:cNvPr id="21" name="20 Rectángulo redondeado"/>
          <p:cNvSpPr/>
          <p:nvPr/>
        </p:nvSpPr>
        <p:spPr>
          <a:xfrm>
            <a:off x="3275856" y="1772816"/>
            <a:ext cx="2570584" cy="914400"/>
          </a:xfrm>
          <a:prstGeom prst="roundRect">
            <a:avLst/>
          </a:prstGeom>
          <a:solidFill>
            <a:srgbClr val="4F81BD">
              <a:alpha val="61176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COMISIÓN PRO ENEP</a:t>
            </a:r>
            <a:endParaRPr lang="en-US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483768" y="2996952"/>
            <a:ext cx="3672408" cy="3416320"/>
          </a:xfrm>
          <a:prstGeom prst="rect">
            <a:avLst/>
          </a:prstGeom>
          <a:solidFill>
            <a:srgbClr val="99CCFF">
              <a:alpha val="61176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AR" dirty="0" smtClean="0"/>
              <a:t>Deberá presentar:</a:t>
            </a:r>
            <a:endParaRPr lang="en-US" dirty="0" smtClean="0"/>
          </a:p>
          <a:p>
            <a:pPr lvl="0"/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es-PY" dirty="0" smtClean="0"/>
              <a:t> Una propuesta normativa de creación del ENEP, su modo de integración y funcionamiento</a:t>
            </a:r>
            <a:endParaRPr lang="en-US" dirty="0" smtClean="0"/>
          </a:p>
          <a:p>
            <a:pPr lvl="0"/>
            <a:endParaRPr lang="en-US" dirty="0" smtClean="0"/>
          </a:p>
          <a:p>
            <a:pPr lvl="0">
              <a:buFont typeface="Wingdings" pitchFamily="2" charset="2"/>
              <a:buChar char="v"/>
            </a:pPr>
            <a:r>
              <a:rPr lang="es-PY" dirty="0" smtClean="0"/>
              <a:t> Una agenda de prioridades estratégicas de corto, mediano y largo plazo para avanzar hacia un desarrollo inclusivo y sustentable, con énfasis en la superación de la pobreza y la pobreza extrema</a:t>
            </a:r>
            <a:endParaRPr lang="en-US" dirty="0" smtClean="0"/>
          </a:p>
        </p:txBody>
      </p:sp>
      <p:sp>
        <p:nvSpPr>
          <p:cNvPr id="15" name="14 Elipse"/>
          <p:cNvSpPr/>
          <p:nvPr/>
        </p:nvSpPr>
        <p:spPr>
          <a:xfrm>
            <a:off x="6372200" y="2132856"/>
            <a:ext cx="2232248" cy="1296144"/>
          </a:xfrm>
          <a:prstGeom prst="ellipse">
            <a:avLst/>
          </a:prstGeom>
          <a:solidFill>
            <a:schemeClr val="accent5">
              <a:alpha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Decreto de designación de integrantes</a:t>
            </a:r>
            <a:endParaRPr lang="en-US" b="1" dirty="0"/>
          </a:p>
        </p:txBody>
      </p:sp>
      <p:sp>
        <p:nvSpPr>
          <p:cNvPr id="16" name="15 Elipse"/>
          <p:cNvSpPr/>
          <p:nvPr/>
        </p:nvSpPr>
        <p:spPr>
          <a:xfrm>
            <a:off x="6300192" y="3717032"/>
            <a:ext cx="2627784" cy="1584176"/>
          </a:xfrm>
          <a:prstGeom prst="ellipse">
            <a:avLst/>
          </a:prstGeom>
          <a:solidFill>
            <a:schemeClr val="accent5">
              <a:alpha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/>
              <a:t>Constitución y puesta en funcionamiento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3429000"/>
            <a:ext cx="928662" cy="3429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028" name="Picture 4" descr="C:\Users\Ruben\Desktop\STP  rodrix\STP\img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2286016" cy="480063"/>
          </a:xfrm>
          <a:prstGeom prst="rect">
            <a:avLst/>
          </a:prstGeom>
          <a:noFill/>
        </p:spPr>
      </p:pic>
      <p:sp>
        <p:nvSpPr>
          <p:cNvPr id="33" name="32 CuadroTexto"/>
          <p:cNvSpPr txBox="1"/>
          <p:nvPr/>
        </p:nvSpPr>
        <p:spPr>
          <a:xfrm>
            <a:off x="6429388" y="6286520"/>
            <a:ext cx="2357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000" b="1" dirty="0" smtClean="0">
                <a:solidFill>
                  <a:schemeClr val="bg1"/>
                </a:solidFill>
              </a:rPr>
              <a:t>VISION DEL PLAN</a:t>
            </a:r>
            <a:endParaRPr lang="es-PY" sz="2000" b="1" dirty="0">
              <a:solidFill>
                <a:schemeClr val="bg1"/>
              </a:solidFill>
            </a:endParaRPr>
          </a:p>
        </p:txBody>
      </p:sp>
      <p:sp>
        <p:nvSpPr>
          <p:cNvPr id="8" name="9 CuadroTexto"/>
          <p:cNvSpPr txBox="1">
            <a:spLocks noChangeArrowheads="1"/>
          </p:cNvSpPr>
          <p:nvPr/>
        </p:nvSpPr>
        <p:spPr bwMode="auto">
          <a:xfrm>
            <a:off x="3071802" y="692696"/>
            <a:ext cx="60721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PY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	Dificultades y problemáticas</a:t>
            </a:r>
          </a:p>
          <a:p>
            <a:endParaRPr lang="es-PY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3071770" y="1643050"/>
            <a:ext cx="607223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52400" y="152400"/>
            <a:ext cx="928662" cy="42862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548680"/>
            <a:ext cx="179176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18 Imagen" descr="mapa%20paragua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63888" y="1844824"/>
            <a:ext cx="4542313" cy="4663440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3203848" y="1844824"/>
            <a:ext cx="2592288" cy="1200329"/>
          </a:xfrm>
          <a:prstGeom prst="rect">
            <a:avLst/>
          </a:prstGeom>
          <a:solidFill>
            <a:srgbClr val="FFFFCC">
              <a:alpha val="72941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Falta de mayor comunicación y acción concertada entre instituciones del PE</a:t>
            </a:r>
            <a:endParaRPr lang="en-U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419872" y="3356992"/>
            <a:ext cx="2160240" cy="1754326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Débil institucionalidad de planificación y débil sistema de evaluación de políticas públicas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347864" y="5373216"/>
            <a:ext cx="2579360" cy="369332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AR" dirty="0" smtClean="0"/>
              <a:t>Falencias presupuestarias</a:t>
            </a:r>
            <a:endParaRPr lang="en-U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347864" y="5949280"/>
            <a:ext cx="1887312" cy="369332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AR" dirty="0" smtClean="0"/>
              <a:t>Experiencia nueva</a:t>
            </a:r>
            <a:endParaRPr lang="en-U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012160" y="4221088"/>
            <a:ext cx="2520280" cy="1200329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Escepticismo, apatía, desconfianza por parte de la ciudadanía hacia iniciativas estatales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012160" y="3645024"/>
            <a:ext cx="2057999" cy="369332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s-AR" dirty="0" smtClean="0"/>
              <a:t>Tiempos electorales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6012160" y="1844824"/>
            <a:ext cx="2808312" cy="646331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Relación conflictiva entre el PE y el Parlamento Nacional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012160" y="2780928"/>
            <a:ext cx="2736304" cy="646331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Dinámica predominante de confrontación de actores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084168" y="5733256"/>
            <a:ext cx="2664296" cy="646331"/>
          </a:xfrm>
          <a:prstGeom prst="rect">
            <a:avLst/>
          </a:prstGeom>
          <a:solidFill>
            <a:srgbClr val="FFFFCC">
              <a:alpha val="70980"/>
            </a:srgb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Baja previsibilidad, alta incertidumbre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71374" y="332656"/>
            <a:ext cx="9072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sz="3600" b="1" dirty="0" smtClean="0">
                <a:solidFill>
                  <a:schemeClr val="bg1"/>
                </a:solidFill>
              </a:rPr>
              <a:t>Punto de partida </a:t>
            </a:r>
            <a:endParaRPr lang="es-PY" b="1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6723" y="6072206"/>
            <a:ext cx="1782995" cy="58578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  <p:graphicFrame>
        <p:nvGraphicFramePr>
          <p:cNvPr id="7" name="6 Diagrama"/>
          <p:cNvGraphicFramePr/>
          <p:nvPr/>
        </p:nvGraphicFramePr>
        <p:xfrm>
          <a:off x="1475656" y="1340768"/>
          <a:ext cx="657639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4283968" y="2996952"/>
            <a:ext cx="1049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1F4121"/>
                </a:solidFill>
              </a:rPr>
              <a:t>ESTADO</a:t>
            </a:r>
            <a:endParaRPr lang="en-US" b="1" dirty="0">
              <a:solidFill>
                <a:srgbClr val="1F412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96136" y="4005064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chemeClr val="accent1">
                    <a:lumMod val="50000"/>
                  </a:schemeClr>
                </a:solidFill>
              </a:rPr>
              <a:t>MERCADO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95736" y="4005064"/>
            <a:ext cx="1860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>
                <a:solidFill>
                  <a:srgbClr val="002060"/>
                </a:solidFill>
              </a:rPr>
              <a:t>SOCIEDAD CIVIL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491880" y="1700808"/>
            <a:ext cx="269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i="1" dirty="0" smtClean="0"/>
              <a:t>Políticas de buen gobierno</a:t>
            </a:r>
            <a:endParaRPr lang="en-US" i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644008" y="5085184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i="1" dirty="0" smtClean="0"/>
              <a:t>Políticas  para un crecimiento económico con equidad</a:t>
            </a:r>
            <a:endParaRPr lang="en-US" i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971600" y="508518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i="1" dirty="0" smtClean="0"/>
              <a:t>Políticas para la consolidación de un sistema de protección social</a:t>
            </a:r>
            <a:endParaRPr lang="en-US" i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691680" y="2276872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libertad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6660232" y="234888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participación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668344" y="4149080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eficiencia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267744" y="616530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igualdad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95536" y="4581128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solidaridad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79512" y="3212976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chemeClr val="accent3">
                    <a:lumMod val="75000"/>
                  </a:schemeClr>
                </a:solidFill>
              </a:rPr>
              <a:t>no discriminación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4067944" y="3573016"/>
            <a:ext cx="1512168" cy="1224136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500" b="1" dirty="0" smtClean="0"/>
              <a:t>Desarrollo </a:t>
            </a:r>
          </a:p>
          <a:p>
            <a:pPr algn="ctr"/>
            <a:r>
              <a:rPr lang="es-AR" sz="1500" b="1" dirty="0" smtClean="0"/>
              <a:t>DDHH</a:t>
            </a:r>
            <a:endParaRPr lang="en-US" sz="1500" b="1" dirty="0"/>
          </a:p>
        </p:txBody>
      </p:sp>
      <p:sp>
        <p:nvSpPr>
          <p:cNvPr id="22" name="21 Flecha arriba y abajo"/>
          <p:cNvSpPr/>
          <p:nvPr/>
        </p:nvSpPr>
        <p:spPr>
          <a:xfrm>
            <a:off x="4644008" y="4869160"/>
            <a:ext cx="360040" cy="1008112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23 Pentágono"/>
          <p:cNvSpPr/>
          <p:nvPr/>
        </p:nvSpPr>
        <p:spPr>
          <a:xfrm>
            <a:off x="3635896" y="5877272"/>
            <a:ext cx="1296144" cy="7200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200" b="1" dirty="0" smtClean="0">
                <a:solidFill>
                  <a:schemeClr val="tx1"/>
                </a:solidFill>
              </a:rPr>
              <a:t>CIUDADANIA INTEGRAL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24 Pentágono"/>
          <p:cNvSpPr/>
          <p:nvPr/>
        </p:nvSpPr>
        <p:spPr>
          <a:xfrm>
            <a:off x="5004048" y="5877272"/>
            <a:ext cx="1224136" cy="72008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200" b="1" dirty="0" smtClean="0">
                <a:solidFill>
                  <a:schemeClr val="tx1"/>
                </a:solidFill>
              </a:rPr>
              <a:t>COHESIÓN SOCIAL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6372200" y="2780928"/>
            <a:ext cx="360040" cy="504056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 flipH="1">
            <a:off x="2771800" y="2780928"/>
            <a:ext cx="432048" cy="432048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 flipV="1">
            <a:off x="6372200" y="5805264"/>
            <a:ext cx="576064" cy="288032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>
            <a:off x="2483768" y="5805264"/>
            <a:ext cx="576064" cy="216024"/>
          </a:xfrm>
          <a:prstGeom prst="straightConnector1">
            <a:avLst/>
          </a:prstGeom>
          <a:ln>
            <a:solidFill>
              <a:schemeClr val="bg2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1043608" y="692696"/>
            <a:ext cx="1872208" cy="52322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>
                <a:solidFill>
                  <a:schemeClr val="bg1"/>
                </a:solidFill>
              </a:rPr>
              <a:t>DESAFÍOS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42844" y="214290"/>
            <a:ext cx="90726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sz="3200" b="1" dirty="0" smtClean="0">
                <a:solidFill>
                  <a:schemeClr val="tx2"/>
                </a:solidFill>
              </a:rPr>
              <a:t>Revalorización de la política como capacidad de construcción de opciones futuras colectivas</a:t>
            </a:r>
            <a:endParaRPr lang="es-PY" sz="3200" b="1" dirty="0">
              <a:solidFill>
                <a:schemeClr val="tx2"/>
              </a:solidFill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6723" y="6072206"/>
            <a:ext cx="1782995" cy="58578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</p:pic>
      <p:pic>
        <p:nvPicPr>
          <p:cNvPr id="6" name="5 Imagen" descr="participacion ciud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2564904"/>
            <a:ext cx="4548336" cy="4032448"/>
          </a:xfrm>
          <a:prstGeom prst="rect">
            <a:avLst/>
          </a:prstGeom>
        </p:spPr>
      </p:pic>
      <p:sp>
        <p:nvSpPr>
          <p:cNvPr id="11" name="10 Elipse"/>
          <p:cNvSpPr/>
          <p:nvPr/>
        </p:nvSpPr>
        <p:spPr>
          <a:xfrm>
            <a:off x="3275856" y="3717032"/>
            <a:ext cx="1944216" cy="1440160"/>
          </a:xfrm>
          <a:prstGeom prst="ellipse">
            <a:avLst/>
          </a:prstGeom>
          <a:solidFill>
            <a:srgbClr val="FFECBD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>
                <a:solidFill>
                  <a:schemeClr val="tx1"/>
                </a:solidFill>
              </a:rPr>
              <a:t>Saberes</a:t>
            </a:r>
          </a:p>
          <a:p>
            <a:pPr algn="ctr"/>
            <a:r>
              <a:rPr lang="es-AR" b="1" dirty="0" smtClean="0">
                <a:solidFill>
                  <a:schemeClr val="tx1"/>
                </a:solidFill>
              </a:rPr>
              <a:t>Políticos</a:t>
            </a:r>
          </a:p>
          <a:p>
            <a:pPr algn="ctr"/>
            <a:r>
              <a:rPr lang="es-AR" b="1" dirty="0" smtClean="0">
                <a:solidFill>
                  <a:schemeClr val="tx1"/>
                </a:solidFill>
              </a:rPr>
              <a:t>Técnicos</a:t>
            </a:r>
          </a:p>
          <a:p>
            <a:pPr algn="ctr"/>
            <a:r>
              <a:rPr lang="es-AR" b="1" dirty="0" smtClean="0">
                <a:solidFill>
                  <a:schemeClr val="tx1"/>
                </a:solidFill>
              </a:rPr>
              <a:t>Ciudadanos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12 Cinta perforada"/>
          <p:cNvSpPr/>
          <p:nvPr/>
        </p:nvSpPr>
        <p:spPr>
          <a:xfrm>
            <a:off x="395536" y="2420888"/>
            <a:ext cx="1562472" cy="93610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creatividad</a:t>
            </a:r>
            <a:endParaRPr lang="en-US" dirty="0"/>
          </a:p>
        </p:txBody>
      </p:sp>
      <p:sp>
        <p:nvSpPr>
          <p:cNvPr id="14" name="13 Cinta perforada"/>
          <p:cNvSpPr/>
          <p:nvPr/>
        </p:nvSpPr>
        <p:spPr>
          <a:xfrm>
            <a:off x="6948264" y="3645024"/>
            <a:ext cx="1562472" cy="864096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innovación</a:t>
            </a:r>
            <a:endParaRPr lang="en-US" dirty="0"/>
          </a:p>
        </p:txBody>
      </p:sp>
      <p:sp>
        <p:nvSpPr>
          <p:cNvPr id="16" name="15 Flecha arriba"/>
          <p:cNvSpPr/>
          <p:nvPr/>
        </p:nvSpPr>
        <p:spPr>
          <a:xfrm>
            <a:off x="3923928" y="2420888"/>
            <a:ext cx="360040" cy="834392"/>
          </a:xfrm>
          <a:prstGeom prst="up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17 CuadroTexto"/>
          <p:cNvSpPr txBox="1"/>
          <p:nvPr/>
        </p:nvSpPr>
        <p:spPr>
          <a:xfrm>
            <a:off x="2267744" y="1772816"/>
            <a:ext cx="4269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/>
              <a:t>Decisiones estratégicas para el desarrollo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679</Words>
  <Application>Microsoft Office PowerPoint</Application>
  <PresentationFormat>Presentación en pantalla (4:3)</PresentationFormat>
  <Paragraphs>146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</dc:creator>
  <cp:lastModifiedBy>Maria Eugenia Cebrian</cp:lastModifiedBy>
  <cp:revision>217</cp:revision>
  <dcterms:created xsi:type="dcterms:W3CDTF">2011-10-19T00:30:50Z</dcterms:created>
  <dcterms:modified xsi:type="dcterms:W3CDTF">2011-11-21T09:16:17Z</dcterms:modified>
</cp:coreProperties>
</file>